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7"/>
  </p:notesMasterIdLst>
  <p:handoutMasterIdLst>
    <p:handoutMasterId r:id="rId2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a:srgbClr val="001132"/>
    <a:srgbClr val="FFFFFF"/>
    <a:srgbClr val="CCFFFF"/>
    <a:srgbClr val="CCFFCC"/>
    <a:srgbClr val="3333FF"/>
    <a:srgbClr val="CCCCFF"/>
    <a:srgbClr val="D5D7FB"/>
    <a:srgbClr val="D9F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8" autoAdjust="0"/>
    <p:restoredTop sz="90995" autoAdjust="0"/>
  </p:normalViewPr>
  <p:slideViewPr>
    <p:cSldViewPr showGuides="1">
      <p:cViewPr varScale="1">
        <p:scale>
          <a:sx n="57" d="100"/>
          <a:sy n="57" d="100"/>
        </p:scale>
        <p:origin x="918" y="60"/>
      </p:cViewPr>
      <p:guideLst>
        <p:guide orient="horz" pos="2160"/>
        <p:guide pos="2880"/>
      </p:guideLst>
    </p:cSldViewPr>
  </p:slideViewPr>
  <p:outlineViewPr>
    <p:cViewPr>
      <p:scale>
        <a:sx n="33" d="100"/>
        <a:sy n="33" d="100"/>
      </p:scale>
      <p:origin x="0" y="17370"/>
    </p:cViewPr>
  </p:outlineViewPr>
  <p:notesTextViewPr>
    <p:cViewPr>
      <p:scale>
        <a:sx n="125" d="100"/>
        <a:sy n="125" d="100"/>
      </p:scale>
      <p:origin x="0" y="0"/>
    </p:cViewPr>
  </p:notesTextViewPr>
  <p:sorterViewPr>
    <p:cViewPr>
      <p:scale>
        <a:sx n="75" d="100"/>
        <a:sy n="75" d="100"/>
      </p:scale>
      <p:origin x="0" y="18576"/>
    </p:cViewPr>
  </p:sorterViewPr>
  <p:notesViewPr>
    <p:cSldViewPr showGuides="1">
      <p:cViewPr>
        <p:scale>
          <a:sx n="80" d="100"/>
          <a:sy n="80" d="100"/>
        </p:scale>
        <p:origin x="2292" y="67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184275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wrap="square" lIns="93878" tIns="46939" rIns="93878" bIns="46939"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3878" tIns="46939" rIns="93878" bIns="46939" rtlCol="0"/>
          <a:lstStyle>
            <a:lvl1pPr algn="r" eaLnBrk="1" fontAlgn="auto" hangingPunct="1">
              <a:spcBef>
                <a:spcPts val="0"/>
              </a:spcBef>
              <a:spcAft>
                <a:spcPts val="0"/>
              </a:spcAft>
              <a:defRPr sz="1200">
                <a:latin typeface="+mn-lt"/>
                <a:ea typeface="+mn-ea"/>
                <a:cs typeface="+mn-cs"/>
              </a:defRPr>
            </a:lvl1pPr>
          </a:lstStyle>
          <a:p>
            <a:pPr>
              <a:defRPr/>
            </a:pPr>
            <a:fld id="{3A90E980-1BC9-4EC9-8F55-28FFCD5E08FF}" type="datetime1">
              <a:rPr lang="en-US" smtClean="0"/>
              <a:t>11/09/2015</a:t>
            </a:fld>
            <a:endParaRPr lang="en-US" dirty="0"/>
          </a:p>
        </p:txBody>
      </p:sp>
      <p:sp>
        <p:nvSpPr>
          <p:cNvPr id="4" name="Slide Image Placeholder 3"/>
          <p:cNvSpPr>
            <a:spLocks noGrp="1" noRot="1" noChangeAspect="1"/>
          </p:cNvSpPr>
          <p:nvPr>
            <p:ph type="sldImg" idx="2"/>
          </p:nvPr>
        </p:nvSpPr>
        <p:spPr>
          <a:xfrm>
            <a:off x="1149350" y="696913"/>
            <a:ext cx="4656138" cy="3492500"/>
          </a:xfrm>
          <a:prstGeom prst="rect">
            <a:avLst/>
          </a:prstGeom>
          <a:noFill/>
          <a:ln w="12700">
            <a:solidFill>
              <a:prstClr val="black"/>
            </a:solidFill>
          </a:ln>
        </p:spPr>
        <p:txBody>
          <a:bodyPr vert="horz" lIns="93878" tIns="46939" rIns="93878" bIns="46939" rtlCol="0" anchor="ctr"/>
          <a:lstStyle/>
          <a:p>
            <a:pPr lvl="0"/>
            <a:endParaRPr lang="en-US" noProof="0" dirty="0" smtClean="0"/>
          </a:p>
        </p:txBody>
      </p:sp>
      <p:sp>
        <p:nvSpPr>
          <p:cNvPr id="5" name="Notes Placeholder 4"/>
          <p:cNvSpPr>
            <a:spLocks noGrp="1"/>
          </p:cNvSpPr>
          <p:nvPr>
            <p:ph type="body" sz="quarter" idx="3"/>
          </p:nvPr>
        </p:nvSpPr>
        <p:spPr>
          <a:xfrm>
            <a:off x="695325" y="4422775"/>
            <a:ext cx="5564188" cy="4187825"/>
          </a:xfrm>
          <a:prstGeom prst="rect">
            <a:avLst/>
          </a:prstGeom>
        </p:spPr>
        <p:txBody>
          <a:bodyPr vert="horz" wrap="square" lIns="93878" tIns="46939" rIns="93878" bIns="46939"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Slide Number Placeholder 5"/>
          <p:cNvSpPr>
            <a:spLocks noGrp="1"/>
          </p:cNvSpPr>
          <p:nvPr>
            <p:ph type="sldNum" sz="quarter" idx="5"/>
          </p:nvPr>
        </p:nvSpPr>
        <p:spPr>
          <a:xfrm>
            <a:off x="3940175" y="8842375"/>
            <a:ext cx="30130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5D49DC0C-B9C0-4B05-8E4A-9A0BDB5ABDC5}" type="slidenum">
              <a:rPr lang="en-US" altLang="en-US"/>
              <a:pPr>
                <a:defRPr/>
              </a:pPr>
              <a:t>‹#›</a:t>
            </a:fld>
            <a:endParaRPr lang="en-US" altLang="en-US"/>
          </a:p>
        </p:txBody>
      </p:sp>
      <p:sp>
        <p:nvSpPr>
          <p:cNvPr id="7" name="Footer Placeholder 6"/>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Tree>
    <p:extLst>
      <p:ext uri="{BB962C8B-B14F-4D97-AF65-F5344CB8AC3E}">
        <p14:creationId xmlns:p14="http://schemas.microsoft.com/office/powerpoint/2010/main" val="123739305"/>
      </p:ext>
    </p:extLst>
  </p:cSld>
  <p:clrMap bg1="lt1" tx1="dk1" bg2="lt2" tx2="dk2" accent1="accent1" accent2="accent2" accent3="accent3" accent4="accent4" accent5="accent5" accent6="accent6" hlink="hlink" folHlink="folHlink"/>
  <p:hf sldNum="0" ftr="0"/>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3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3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cs typeface="Arial" panose="020B0604020202020204" pitchFamily="34" charset="0"/>
            </a:endParaRPr>
          </a:p>
        </p:txBody>
      </p:sp>
      <p:sp>
        <p:nvSpPr>
          <p:cNvPr id="79360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F0549C8B-4FAF-4A17-8C0F-D5FE9AF7464A}" type="datetime1">
              <a:rPr lang="en-US" smtClean="0"/>
              <a:pPr>
                <a:defRPr/>
              </a:pPr>
              <a:t>11/09/2015</a:t>
            </a:fld>
            <a:endParaRPr lang="en-US" dirty="0"/>
          </a:p>
        </p:txBody>
      </p:sp>
      <p:sp>
        <p:nvSpPr>
          <p:cNvPr id="79360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7D47A262-85BE-4DBC-A477-E2CB2E256A7C}" type="slidenum">
              <a:rPr lang="en-US" altLang="en-US">
                <a:latin typeface="Verdana" panose="020B0604030504040204" pitchFamily="34" charset="0"/>
              </a:rPr>
              <a:pPr algn="r" eaLnBrk="1" hangingPunct="1">
                <a:spcBef>
                  <a:spcPct val="0"/>
                </a:spcBef>
              </a:pPr>
              <a:t>1</a:t>
            </a:fld>
            <a:endParaRPr lang="en-US" altLang="en-US">
              <a:latin typeface="Verdana" panose="020B0604030504040204" pitchFamily="34" charset="0"/>
            </a:endParaRPr>
          </a:p>
        </p:txBody>
      </p:sp>
    </p:spTree>
    <p:extLst>
      <p:ext uri="{BB962C8B-B14F-4D97-AF65-F5344CB8AC3E}">
        <p14:creationId xmlns:p14="http://schemas.microsoft.com/office/powerpoint/2010/main" val="34675314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B9C22D-DA89-41A8-9F6B-952A0382DD27}" type="slidenum">
              <a:rPr lang="en-US" smtClean="0"/>
              <a:pPr/>
              <a:t>10</a:t>
            </a:fld>
            <a:endParaRPr lang="en-US" dirty="0"/>
          </a:p>
        </p:txBody>
      </p:sp>
    </p:spTree>
    <p:extLst>
      <p:ext uri="{BB962C8B-B14F-4D97-AF65-F5344CB8AC3E}">
        <p14:creationId xmlns:p14="http://schemas.microsoft.com/office/powerpoint/2010/main" val="2953435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7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Arial" pitchFamily="34" charset="0"/>
              <a:buNone/>
            </a:pPr>
            <a:endParaRPr lang="en-US" altLang="en-US" dirty="0" smtClean="0"/>
          </a:p>
        </p:txBody>
      </p:sp>
      <p:sp>
        <p:nvSpPr>
          <p:cNvPr id="36762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828" indent="-285703">
              <a:spcBef>
                <a:spcPct val="30000"/>
              </a:spcBef>
              <a:defRPr sz="1200">
                <a:solidFill>
                  <a:schemeClr val="tx1"/>
                </a:solidFill>
                <a:latin typeface="Calibri" panose="020F0502020204030204" pitchFamily="34" charset="0"/>
              </a:defRPr>
            </a:lvl2pPr>
            <a:lvl3pPr marL="1142812" indent="-228563">
              <a:spcBef>
                <a:spcPct val="30000"/>
              </a:spcBef>
              <a:defRPr sz="1200">
                <a:solidFill>
                  <a:schemeClr val="tx1"/>
                </a:solidFill>
                <a:latin typeface="Calibri" panose="020F0502020204030204" pitchFamily="34" charset="0"/>
              </a:defRPr>
            </a:lvl3pPr>
            <a:lvl4pPr marL="1599938" indent="-228563">
              <a:spcBef>
                <a:spcPct val="30000"/>
              </a:spcBef>
              <a:defRPr sz="1200">
                <a:solidFill>
                  <a:schemeClr val="tx1"/>
                </a:solidFill>
                <a:latin typeface="Calibri" panose="020F0502020204030204" pitchFamily="34" charset="0"/>
              </a:defRPr>
            </a:lvl4pPr>
            <a:lvl5pPr marL="2057062" indent="-228563">
              <a:spcBef>
                <a:spcPct val="30000"/>
              </a:spcBef>
              <a:defRPr sz="1200">
                <a:solidFill>
                  <a:schemeClr val="tx1"/>
                </a:solidFill>
                <a:latin typeface="Calibri" panose="020F0502020204030204" pitchFamily="34" charset="0"/>
              </a:defRPr>
            </a:lvl5pPr>
            <a:lvl6pPr marL="2514187" indent="-228563" eaLnBrk="0" fontAlgn="base" hangingPunct="0">
              <a:spcBef>
                <a:spcPct val="30000"/>
              </a:spcBef>
              <a:spcAft>
                <a:spcPct val="0"/>
              </a:spcAft>
              <a:defRPr sz="1200">
                <a:solidFill>
                  <a:schemeClr val="tx1"/>
                </a:solidFill>
                <a:latin typeface="Calibri" panose="020F0502020204030204" pitchFamily="34" charset="0"/>
              </a:defRPr>
            </a:lvl6pPr>
            <a:lvl7pPr marL="2971313" indent="-228563" eaLnBrk="0" fontAlgn="base" hangingPunct="0">
              <a:spcBef>
                <a:spcPct val="30000"/>
              </a:spcBef>
              <a:spcAft>
                <a:spcPct val="0"/>
              </a:spcAft>
              <a:defRPr sz="1200">
                <a:solidFill>
                  <a:schemeClr val="tx1"/>
                </a:solidFill>
                <a:latin typeface="Calibri" panose="020F0502020204030204" pitchFamily="34" charset="0"/>
              </a:defRPr>
            </a:lvl7pPr>
            <a:lvl8pPr marL="3428437" indent="-228563" eaLnBrk="0" fontAlgn="base" hangingPunct="0">
              <a:spcBef>
                <a:spcPct val="30000"/>
              </a:spcBef>
              <a:spcAft>
                <a:spcPct val="0"/>
              </a:spcAft>
              <a:defRPr sz="1200">
                <a:solidFill>
                  <a:schemeClr val="tx1"/>
                </a:solidFill>
                <a:latin typeface="Calibri" panose="020F0502020204030204" pitchFamily="34" charset="0"/>
              </a:defRPr>
            </a:lvl8pPr>
            <a:lvl9pPr marL="3885563" indent="-2285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73B0C0-D3BD-4579-9BD6-27185F7EEB58}" type="slidenum">
              <a:rPr lang="en-US" altLang="en-US" sz="1400">
                <a:solidFill>
                  <a:prstClr val="black"/>
                </a:solidFill>
              </a:rPr>
              <a:pPr>
                <a:spcBef>
                  <a:spcPct val="0"/>
                </a:spcBef>
              </a:pPr>
              <a:t>11</a:t>
            </a:fld>
            <a:endParaRPr lang="en-US" altLang="en-US" sz="1400" dirty="0">
              <a:solidFill>
                <a:prstClr val="black"/>
              </a:solidFill>
            </a:endParaRPr>
          </a:p>
        </p:txBody>
      </p:sp>
    </p:spTree>
    <p:extLst>
      <p:ext uri="{BB962C8B-B14F-4D97-AF65-F5344CB8AC3E}">
        <p14:creationId xmlns:p14="http://schemas.microsoft.com/office/powerpoint/2010/main" val="31952708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78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3038" indent="-173038">
              <a:buFontTx/>
              <a:buChar char="•"/>
            </a:pPr>
            <a:r>
              <a:rPr lang="en-US" altLang="en-US" dirty="0" smtClean="0"/>
              <a:t>You can’t apply for vet discount for the first time if spouse is deceased.  However, discount continues for surviving spouse if they were already receiving vet discount while spouse was alive</a:t>
            </a:r>
          </a:p>
        </p:txBody>
      </p:sp>
      <p:sp>
        <p:nvSpPr>
          <p:cNvPr id="37786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D1FDD64-753C-4F72-80E5-3B51560D92DF}" type="slidenum">
              <a:rPr lang="en-US" altLang="en-US" sz="1400">
                <a:solidFill>
                  <a:prstClr val="black"/>
                </a:solidFill>
              </a:rPr>
              <a:pPr>
                <a:spcBef>
                  <a:spcPct val="0"/>
                </a:spcBef>
              </a:pPr>
              <a:t>12</a:t>
            </a:fld>
            <a:endParaRPr lang="en-US" altLang="en-US" sz="1400">
              <a:solidFill>
                <a:prstClr val="black"/>
              </a:solidFill>
            </a:endParaRPr>
          </a:p>
        </p:txBody>
      </p:sp>
    </p:spTree>
    <p:extLst>
      <p:ext uri="{BB962C8B-B14F-4D97-AF65-F5344CB8AC3E}">
        <p14:creationId xmlns:p14="http://schemas.microsoft.com/office/powerpoint/2010/main" val="30727244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78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3038" indent="-173038">
              <a:buFontTx/>
              <a:buChar char="•"/>
            </a:pPr>
            <a:r>
              <a:rPr lang="en-US" altLang="en-US" dirty="0" smtClean="0"/>
              <a:t>You can’t apply for vet discount for the first time if spouse is deceased.  However, discount continues for surviving spouse if they were already receiving vet discount while spouse was alive</a:t>
            </a:r>
          </a:p>
        </p:txBody>
      </p:sp>
      <p:sp>
        <p:nvSpPr>
          <p:cNvPr id="37786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D1FDD64-753C-4F72-80E5-3B51560D92DF}" type="slidenum">
              <a:rPr lang="en-US" altLang="en-US" sz="1400">
                <a:solidFill>
                  <a:prstClr val="black"/>
                </a:solidFill>
              </a:rPr>
              <a:pPr>
                <a:spcBef>
                  <a:spcPct val="0"/>
                </a:spcBef>
              </a:pPr>
              <a:t>13</a:t>
            </a:fld>
            <a:endParaRPr lang="en-US" altLang="en-US" sz="1400">
              <a:solidFill>
                <a:prstClr val="black"/>
              </a:solidFill>
            </a:endParaRPr>
          </a:p>
        </p:txBody>
      </p:sp>
    </p:spTree>
    <p:extLst>
      <p:ext uri="{BB962C8B-B14F-4D97-AF65-F5344CB8AC3E}">
        <p14:creationId xmlns:p14="http://schemas.microsoft.com/office/powerpoint/2010/main" val="10817222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a:solidFill>
                <a:prstClr val="black"/>
              </a:solidFill>
            </a:endParaRPr>
          </a:p>
        </p:txBody>
      </p:sp>
      <p:sp>
        <p:nvSpPr>
          <p:cNvPr id="5" name="Date Placeholder 4"/>
          <p:cNvSpPr>
            <a:spLocks noGrp="1"/>
          </p:cNvSpPr>
          <p:nvPr>
            <p:ph type="dt" idx="11"/>
          </p:nvPr>
        </p:nvSpPr>
        <p:spPr/>
        <p:txBody>
          <a:bodyPr/>
          <a:lstStyle/>
          <a:p>
            <a:pPr>
              <a:defRPr/>
            </a:pPr>
            <a:fld id="{CB14A230-42C7-4EB2-A68D-A9F196557755}" type="datetime1">
              <a:rPr lang="en-US" smtClean="0">
                <a:solidFill>
                  <a:prstClr val="black"/>
                </a:solidFill>
              </a:rPr>
              <a:pPr>
                <a:defRPr/>
              </a:pPr>
              <a:t>11/09/2015</a:t>
            </a:fld>
            <a:endParaRPr lang="en-US" dirty="0">
              <a:solidFill>
                <a:prstClr val="black"/>
              </a:solidFill>
            </a:endParaRPr>
          </a:p>
        </p:txBody>
      </p:sp>
    </p:spTree>
    <p:extLst>
      <p:ext uri="{BB962C8B-B14F-4D97-AF65-F5344CB8AC3E}">
        <p14:creationId xmlns:p14="http://schemas.microsoft.com/office/powerpoint/2010/main" val="453850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5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5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smtClean="0">
                <a:cs typeface="Arial" panose="020B0604020202020204" pitchFamily="34" charset="0"/>
              </a:rPr>
              <a:t> Taxpayers must claim property tax recoveries in current year if they benefited in prior years by claiming real estate taxes deduction (i.e. – itemized)</a:t>
            </a:r>
          </a:p>
          <a:p>
            <a:pPr>
              <a:buFontTx/>
              <a:buChar char="•"/>
            </a:pPr>
            <a:endParaRPr lang="en-US" altLang="en-US" dirty="0" smtClean="0">
              <a:cs typeface="Arial" panose="020B0604020202020204" pitchFamily="34" charset="0"/>
            </a:endParaRPr>
          </a:p>
          <a:p>
            <a:pPr>
              <a:buFontTx/>
              <a:buChar char="•"/>
            </a:pPr>
            <a:r>
              <a:rPr lang="en-US" altLang="en-US" dirty="0" smtClean="0">
                <a:cs typeface="Arial" panose="020B0604020202020204" pitchFamily="34" charset="0"/>
              </a:rPr>
              <a:t> Might be able to use TW Summary</a:t>
            </a:r>
            <a:r>
              <a:rPr lang="en-US" altLang="en-US" baseline="0" dirty="0" smtClean="0">
                <a:cs typeface="Arial" panose="020B0604020202020204" pitchFamily="34" charset="0"/>
              </a:rPr>
              <a:t> screen to determine if taxpayer itemized in the past.  The Summary screen will be populated with prior years if TW has carry-forward data.  However, it only shows 2 prior years. Therefore, it will not be helpful if Homestead Benefit is delayed until the third year after taxes paid</a:t>
            </a:r>
          </a:p>
          <a:p>
            <a:pPr>
              <a:buFontTx/>
              <a:buNone/>
            </a:pPr>
            <a:endParaRPr lang="en-US" altLang="en-US" dirty="0" smtClean="0">
              <a:cs typeface="Arial" panose="020B0604020202020204" pitchFamily="34" charset="0"/>
            </a:endParaRPr>
          </a:p>
          <a:p>
            <a:pPr>
              <a:buFontTx/>
              <a:buChar char="•"/>
            </a:pPr>
            <a:endParaRPr lang="en-US" altLang="en-US" dirty="0" smtClean="0">
              <a:cs typeface="Arial" panose="020B0604020202020204" pitchFamily="34" charset="0"/>
            </a:endParaRPr>
          </a:p>
          <a:p>
            <a:pPr>
              <a:buFontTx/>
              <a:buChar char="•"/>
            </a:pPr>
            <a:endParaRPr lang="en-US" altLang="en-US" dirty="0" smtClean="0">
              <a:cs typeface="Arial" panose="020B0604020202020204" pitchFamily="34" charset="0"/>
            </a:endParaRPr>
          </a:p>
          <a:p>
            <a:endParaRPr lang="en-US" altLang="en-US" dirty="0" smtClean="0">
              <a:cs typeface="Arial" panose="020B0604020202020204" pitchFamily="34" charset="0"/>
            </a:endParaRPr>
          </a:p>
        </p:txBody>
      </p:sp>
      <p:sp>
        <p:nvSpPr>
          <p:cNvPr id="79565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32AAAE33-4497-471E-B367-EAC8D5D713A5}" type="datetime1">
              <a:rPr lang="en-US" smtClean="0"/>
              <a:pPr>
                <a:defRPr/>
              </a:pPr>
              <a:t>11/09/2015</a:t>
            </a:fld>
            <a:endParaRPr lang="en-US" dirty="0"/>
          </a:p>
        </p:txBody>
      </p:sp>
      <p:sp>
        <p:nvSpPr>
          <p:cNvPr id="79565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9088558-D5AB-4A24-9B7E-F6F6A369816A}" type="slidenum">
              <a:rPr lang="en-US" altLang="en-US">
                <a:latin typeface="Verdana" panose="020B0604030504040204" pitchFamily="34" charset="0"/>
              </a:rPr>
              <a:pPr algn="r" eaLnBrk="1" hangingPunct="1">
                <a:spcBef>
                  <a:spcPct val="0"/>
                </a:spcBef>
              </a:pPr>
              <a:t>15</a:t>
            </a:fld>
            <a:endParaRPr lang="en-US" altLang="en-US">
              <a:latin typeface="Verdana" panose="020B0604030504040204" pitchFamily="34" charset="0"/>
            </a:endParaRPr>
          </a:p>
        </p:txBody>
      </p:sp>
    </p:spTree>
    <p:extLst>
      <p:ext uri="{BB962C8B-B14F-4D97-AF65-F5344CB8AC3E}">
        <p14:creationId xmlns:p14="http://schemas.microsoft.com/office/powerpoint/2010/main" val="52715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7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7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cs typeface="Arial" panose="020B0604020202020204" pitchFamily="34" charset="0"/>
            </a:endParaRPr>
          </a:p>
          <a:p>
            <a:endParaRPr lang="en-US" altLang="en-US" smtClean="0">
              <a:cs typeface="Arial" panose="020B0604020202020204" pitchFamily="34" charset="0"/>
            </a:endParaRPr>
          </a:p>
        </p:txBody>
      </p:sp>
      <p:sp>
        <p:nvSpPr>
          <p:cNvPr id="79770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C4EA7B5B-15E9-4E05-BA8C-BBD1C52EDF63}" type="datetime1">
              <a:rPr lang="en-US" smtClean="0"/>
              <a:pPr>
                <a:defRPr/>
              </a:pPr>
              <a:t>11/09/2015</a:t>
            </a:fld>
            <a:endParaRPr lang="en-US" dirty="0"/>
          </a:p>
        </p:txBody>
      </p:sp>
      <p:sp>
        <p:nvSpPr>
          <p:cNvPr id="79770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30B613F1-3B14-4A05-8319-714E104A13EC}" type="slidenum">
              <a:rPr lang="en-US" altLang="en-US">
                <a:latin typeface="Verdana" panose="020B0604030504040204" pitchFamily="34" charset="0"/>
              </a:rPr>
              <a:pPr algn="r" eaLnBrk="1" hangingPunct="1">
                <a:spcBef>
                  <a:spcPct val="0"/>
                </a:spcBef>
              </a:pPr>
              <a:t>16</a:t>
            </a:fld>
            <a:endParaRPr lang="en-US" altLang="en-US">
              <a:latin typeface="Verdana" panose="020B0604030504040204" pitchFamily="34" charset="0"/>
            </a:endParaRPr>
          </a:p>
        </p:txBody>
      </p:sp>
    </p:spTree>
    <p:extLst>
      <p:ext uri="{BB962C8B-B14F-4D97-AF65-F5344CB8AC3E}">
        <p14:creationId xmlns:p14="http://schemas.microsoft.com/office/powerpoint/2010/main" val="28822833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3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3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smtClean="0">
                <a:cs typeface="Arial" panose="020B0604020202020204" pitchFamily="34" charset="0"/>
              </a:rPr>
              <a:t> Go through examples on NJ Property Tax Recoveries Flowchart with students</a:t>
            </a:r>
          </a:p>
          <a:p>
            <a:pPr marL="273050" lvl="1">
              <a:buFontTx/>
              <a:buChar char="•"/>
            </a:pPr>
            <a:r>
              <a:rPr lang="en-US" altLang="en-US" dirty="0" smtClean="0">
                <a:cs typeface="Arial" panose="020B0604020202020204" pitchFamily="34" charset="0"/>
              </a:rPr>
              <a:t> Use scenario of $2,500 PTR and $1,000 Homestead Benefit</a:t>
            </a:r>
          </a:p>
          <a:p>
            <a:pPr marL="273050" lvl="1">
              <a:buFontTx/>
              <a:buChar char="•"/>
            </a:pPr>
            <a:endParaRPr lang="en-US" altLang="en-US" dirty="0" smtClean="0">
              <a:cs typeface="Arial" panose="020B0604020202020204" pitchFamily="34" charset="0"/>
            </a:endParaRPr>
          </a:p>
          <a:p>
            <a:pPr marL="0" lvl="1">
              <a:buFontTx/>
              <a:buNone/>
            </a:pPr>
            <a:endParaRPr lang="en-US" altLang="en-US" dirty="0" smtClean="0">
              <a:cs typeface="Arial" panose="020B0604020202020204" pitchFamily="34" charset="0"/>
            </a:endParaRPr>
          </a:p>
          <a:p>
            <a:pPr marL="273050" lvl="1">
              <a:buFontTx/>
              <a:buChar char="•"/>
            </a:pPr>
            <a:endParaRPr lang="en-US" altLang="en-US" dirty="0" smtClean="0">
              <a:cs typeface="Arial" panose="020B0604020202020204" pitchFamily="34" charset="0"/>
            </a:endParaRPr>
          </a:p>
          <a:p>
            <a:pPr marL="273050" lvl="1">
              <a:buFontTx/>
              <a:buNone/>
            </a:pPr>
            <a:endParaRPr lang="en-US" altLang="en-US" dirty="0" smtClean="0">
              <a:cs typeface="Arial" panose="020B0604020202020204" pitchFamily="34" charset="0"/>
            </a:endParaRPr>
          </a:p>
          <a:p>
            <a:endParaRPr lang="en-US" altLang="en-US" dirty="0" smtClean="0">
              <a:cs typeface="Arial" panose="020B0604020202020204" pitchFamily="34" charset="0"/>
            </a:endParaRPr>
          </a:p>
          <a:p>
            <a:pPr>
              <a:buFontTx/>
              <a:buNone/>
            </a:pPr>
            <a:endParaRPr lang="en-US" altLang="en-US" dirty="0" smtClean="0">
              <a:cs typeface="Arial" panose="020B0604020202020204" pitchFamily="34" charset="0"/>
            </a:endParaRPr>
          </a:p>
        </p:txBody>
      </p:sp>
      <p:sp>
        <p:nvSpPr>
          <p:cNvPr id="80384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EA8D0BA7-542E-4163-A11E-6B08877CCBA9}" type="datetime1">
              <a:rPr lang="en-US" smtClean="0"/>
              <a:pPr>
                <a:defRPr/>
              </a:pPr>
              <a:t>11/09/2015</a:t>
            </a:fld>
            <a:endParaRPr lang="en-US" dirty="0"/>
          </a:p>
        </p:txBody>
      </p:sp>
      <p:sp>
        <p:nvSpPr>
          <p:cNvPr id="80384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53AB16B6-AF56-4902-8FCD-E8E3E2724FD9}" type="slidenum">
              <a:rPr lang="en-US" altLang="en-US">
                <a:latin typeface="Verdana" panose="020B0604030504040204" pitchFamily="34" charset="0"/>
              </a:rPr>
              <a:pPr algn="r" eaLnBrk="1" hangingPunct="1">
                <a:spcBef>
                  <a:spcPct val="0"/>
                </a:spcBef>
              </a:pPr>
              <a:t>17</a:t>
            </a:fld>
            <a:endParaRPr lang="en-US" altLang="en-US">
              <a:latin typeface="Verdana" panose="020B0604030504040204" pitchFamily="34" charset="0"/>
            </a:endParaRPr>
          </a:p>
        </p:txBody>
      </p:sp>
    </p:spTree>
    <p:extLst>
      <p:ext uri="{BB962C8B-B14F-4D97-AF65-F5344CB8AC3E}">
        <p14:creationId xmlns:p14="http://schemas.microsoft.com/office/powerpoint/2010/main" val="1521121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283" name="Notes Placeholder 2"/>
          <p:cNvSpPr>
            <a:spLocks noGrp="1"/>
          </p:cNvSpPr>
          <p:nvPr>
            <p:ph type="body" idx="1"/>
          </p:nvPr>
        </p:nvSpPr>
        <p:spPr bwMode="auto">
          <a:extLst/>
        </p:spPr>
        <p:txBody>
          <a:bodyPr>
            <a:normAutofit/>
          </a:bodyPr>
          <a:lstStyle/>
          <a:p>
            <a:pPr>
              <a:buFontTx/>
              <a:buChar char="•"/>
              <a:defRPr/>
            </a:pPr>
            <a:r>
              <a:rPr lang="en-US" dirty="0" smtClean="0"/>
              <a:t> If Schedule A Line 6 Box 4 is blank, link to a scratch pad and enter the PTR and Homestead Benefit recoveries as negative numbers</a:t>
            </a:r>
          </a:p>
          <a:p>
            <a:pPr>
              <a:buFontTx/>
              <a:buChar char="•"/>
              <a:defRPr/>
            </a:pPr>
            <a:endParaRPr lang="en-US" dirty="0" smtClean="0"/>
          </a:p>
          <a:p>
            <a:pPr>
              <a:buFontTx/>
              <a:buChar char="•"/>
              <a:defRPr/>
            </a:pPr>
            <a:r>
              <a:rPr lang="en-US" dirty="0" smtClean="0"/>
              <a:t> If Schedule A Line 6 Box 4 already has a scratch pad that shows real estate taxes on a second property, add PTR and Homestead Benefit recovery amounts to same scratch pad as negative numbers</a:t>
            </a:r>
          </a:p>
          <a:p>
            <a:pPr>
              <a:buFontTx/>
              <a:buChar char="•"/>
              <a:defRPr/>
            </a:pPr>
            <a:endParaRPr lang="en-US" dirty="0" smtClean="0"/>
          </a:p>
          <a:p>
            <a:pPr>
              <a:buFontTx/>
              <a:buChar char="•"/>
              <a:defRPr/>
            </a:pPr>
            <a:r>
              <a:rPr lang="en-US" dirty="0" smtClean="0"/>
              <a:t> </a:t>
            </a:r>
            <a:r>
              <a:rPr lang="en-US" altLang="en-US" dirty="0" smtClean="0"/>
              <a:t>PTR recovery amount netted on Schedule A may be reduced by using State Tax Refund Worksheet to determine if it is all taxable.  Cannot use State Tax Refund</a:t>
            </a:r>
            <a:r>
              <a:rPr lang="en-US" altLang="en-US" baseline="0" dirty="0" smtClean="0"/>
              <a:t> for Homestead Benefit recovery, since that is for taxes paid 2/3 years ago.  Details for this process can be found in Special Topics document on TaxPrep4Free.org Preparer page.  Only experienced counselors should attempt this as it is very complex</a:t>
            </a:r>
            <a:endParaRPr lang="en-US" dirty="0" smtClean="0"/>
          </a:p>
          <a:p>
            <a:pPr>
              <a:buFontTx/>
              <a:buNone/>
              <a:defRPr/>
            </a:pPr>
            <a:endParaRPr lang="en-US" dirty="0" smtClean="0"/>
          </a:p>
        </p:txBody>
      </p:sp>
      <p:sp>
        <p:nvSpPr>
          <p:cNvPr id="80589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4D4C04FD-6E2A-4BF7-AA85-4D9B00A05CFA}" type="datetime1">
              <a:rPr lang="en-US" smtClean="0"/>
              <a:pPr>
                <a:defRPr/>
              </a:pPr>
              <a:t>11/09/2015</a:t>
            </a:fld>
            <a:endParaRPr lang="en-US" dirty="0"/>
          </a:p>
        </p:txBody>
      </p:sp>
      <p:sp>
        <p:nvSpPr>
          <p:cNvPr id="80589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0771F426-A6A5-4FB0-9807-AC05B71C20C6}" type="slidenum">
              <a:rPr lang="en-US" altLang="en-US">
                <a:latin typeface="Verdana" panose="020B0604030504040204" pitchFamily="34" charset="0"/>
              </a:rPr>
              <a:pPr algn="r" eaLnBrk="1" hangingPunct="1">
                <a:spcBef>
                  <a:spcPct val="0"/>
                </a:spcBef>
              </a:pPr>
              <a:t>18</a:t>
            </a:fld>
            <a:endParaRPr lang="en-US" altLang="en-US">
              <a:latin typeface="Verdana" panose="020B0604030504040204" pitchFamily="34" charset="0"/>
            </a:endParaRPr>
          </a:p>
        </p:txBody>
      </p:sp>
    </p:spTree>
    <p:extLst>
      <p:ext uri="{BB962C8B-B14F-4D97-AF65-F5344CB8AC3E}">
        <p14:creationId xmlns:p14="http://schemas.microsoft.com/office/powerpoint/2010/main" val="35121875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7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283" name="Notes Placeholder 2"/>
          <p:cNvSpPr>
            <a:spLocks noGrp="1"/>
          </p:cNvSpPr>
          <p:nvPr>
            <p:ph type="body" idx="1"/>
          </p:nvPr>
        </p:nvSpPr>
        <p:spPr bwMode="auto">
          <a:extLst/>
        </p:spPr>
        <p:txBody>
          <a:bodyPr>
            <a:normAutofit/>
          </a:bodyPr>
          <a:lstStyle/>
          <a:p>
            <a:pPr>
              <a:buFont typeface="Arial" pitchFamily="34" charset="0"/>
              <a:buChar char="•"/>
              <a:defRPr/>
            </a:pPr>
            <a:r>
              <a:rPr lang="en-US" dirty="0" smtClean="0"/>
              <a:t> If</a:t>
            </a:r>
            <a:r>
              <a:rPr lang="en-US" baseline="0" dirty="0" smtClean="0"/>
              <a:t> recovery amounts reduce Schedule A Line 6 to a negative amount, remove the recoveries from scratch pad, and delete scratch pad from Forms Tree if now blank </a:t>
            </a:r>
          </a:p>
          <a:p>
            <a:pPr>
              <a:buFont typeface="Arial" pitchFamily="34" charset="0"/>
              <a:buChar char="•"/>
              <a:defRPr/>
            </a:pPr>
            <a:endParaRPr lang="en-US" baseline="0" dirty="0" smtClean="0"/>
          </a:p>
          <a:p>
            <a:pPr>
              <a:buFont typeface="Arial" pitchFamily="34" charset="0"/>
              <a:buChar char="•"/>
              <a:defRPr/>
            </a:pPr>
            <a:r>
              <a:rPr lang="en-US" baseline="0" dirty="0" smtClean="0"/>
              <a:t> Also, if recovery amount reduces total Schedule A itemized deductions to less than standard deduction, taxpayer would no longer be itemizing.  Therefore, remove the scratch pad</a:t>
            </a:r>
          </a:p>
          <a:p>
            <a:pPr marL="274320" lvl="1">
              <a:buFont typeface="Arial" pitchFamily="34" charset="0"/>
              <a:buChar char="•"/>
              <a:defRPr/>
            </a:pPr>
            <a:r>
              <a:rPr lang="en-US" baseline="0" dirty="0" smtClean="0"/>
              <a:t> </a:t>
            </a:r>
            <a:r>
              <a:rPr lang="en-US" dirty="0" smtClean="0"/>
              <a:t>Can tell if taxpayer is itemizing when </a:t>
            </a:r>
            <a:r>
              <a:rPr lang="en-US" dirty="0" err="1" smtClean="0"/>
              <a:t>Sch</a:t>
            </a:r>
            <a:r>
              <a:rPr lang="en-US" dirty="0" smtClean="0"/>
              <a:t> A in Forms Tree is green with a green checkmark.  If </a:t>
            </a:r>
            <a:r>
              <a:rPr lang="en-US" dirty="0" err="1" smtClean="0"/>
              <a:t>Sch</a:t>
            </a:r>
            <a:r>
              <a:rPr lang="en-US" dirty="0" smtClean="0"/>
              <a:t> A is grey, itemized</a:t>
            </a:r>
            <a:r>
              <a:rPr lang="en-US" baseline="0" dirty="0" smtClean="0"/>
              <a:t> deductions are less than standard deduction, so taxpayer is </a:t>
            </a:r>
            <a:r>
              <a:rPr lang="en-US" dirty="0" smtClean="0"/>
              <a:t>taking standard</a:t>
            </a:r>
          </a:p>
        </p:txBody>
      </p:sp>
      <p:sp>
        <p:nvSpPr>
          <p:cNvPr id="80794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427096CA-BA77-4EB8-A62C-EBEAE21B0745}" type="datetime1">
              <a:rPr lang="en-US" smtClean="0"/>
              <a:pPr>
                <a:defRPr/>
              </a:pPr>
              <a:t>11/09/2015</a:t>
            </a:fld>
            <a:endParaRPr lang="en-US" dirty="0"/>
          </a:p>
        </p:txBody>
      </p:sp>
      <p:sp>
        <p:nvSpPr>
          <p:cNvPr id="80794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BDE1EDF1-AD3D-4D88-A0B2-544F43A9157A}" type="slidenum">
              <a:rPr lang="en-US" altLang="en-US">
                <a:latin typeface="Verdana" panose="020B0604030504040204" pitchFamily="34" charset="0"/>
              </a:rPr>
              <a:pPr algn="r" eaLnBrk="1" hangingPunct="1">
                <a:spcBef>
                  <a:spcPct val="0"/>
                </a:spcBef>
              </a:pPr>
              <a:t>19</a:t>
            </a:fld>
            <a:endParaRPr lang="en-US" altLang="en-US">
              <a:latin typeface="Verdana" panose="020B0604030504040204" pitchFamily="34" charset="0"/>
            </a:endParaRPr>
          </a:p>
        </p:txBody>
      </p:sp>
    </p:spTree>
    <p:extLst>
      <p:ext uri="{BB962C8B-B14F-4D97-AF65-F5344CB8AC3E}">
        <p14:creationId xmlns:p14="http://schemas.microsoft.com/office/powerpoint/2010/main" val="2989435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3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16836" name="Header Placeholder 3"/>
          <p:cNvSpPr>
            <a:spLocks noGrp="1"/>
          </p:cNvSpPr>
          <p:nvPr>
            <p:ph type="hdr" sz="quarter"/>
          </p:nvPr>
        </p:nvSpPr>
        <p:spPr bwMode="auto">
          <a:ln>
            <a:miter lim="800000"/>
            <a:headEnd/>
            <a:tailEnd/>
          </a:ln>
        </p:spPr>
        <p:txBody>
          <a:bodyPr/>
          <a:lstStyle/>
          <a:p>
            <a:pPr>
              <a:defRPr/>
            </a:pPr>
            <a:r>
              <a:rPr lang="en-US" smtClean="0">
                <a:solidFill>
                  <a:prstClr val="black"/>
                </a:solidFill>
              </a:rPr>
              <a:t>Notes/Handouts</a:t>
            </a:r>
          </a:p>
        </p:txBody>
      </p:sp>
      <p:sp>
        <p:nvSpPr>
          <p:cNvPr id="16389"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A741BC58-C3C5-40A2-857D-64AEC747EEFA}" type="datetime1">
              <a:rPr lang="en-US" smtClean="0">
                <a:solidFill>
                  <a:prstClr val="black"/>
                </a:solidFill>
                <a:ea typeface="ＭＳ Ｐゴシック" charset="-128"/>
              </a:rPr>
              <a:pPr>
                <a:defRPr/>
              </a:pPr>
              <a:t>11/09/2015</a:t>
            </a:fld>
            <a:endParaRPr lang="en-US" smtClean="0">
              <a:solidFill>
                <a:prstClr val="black"/>
              </a:solidFill>
              <a:ea typeface="ＭＳ Ｐゴシック" charset="-128"/>
            </a:endParaRPr>
          </a:p>
        </p:txBody>
      </p:sp>
      <p:sp>
        <p:nvSpPr>
          <p:cNvPr id="35328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A1C1EE-1201-4B59-B964-42F43C8363EF}" type="slidenum">
              <a:rPr lang="en-US" altLang="en-US" sz="1400">
                <a:solidFill>
                  <a:prstClr val="black"/>
                </a:solidFill>
              </a:rPr>
              <a:pPr>
                <a:spcBef>
                  <a:spcPct val="0"/>
                </a:spcBef>
              </a:pPr>
              <a:t>2</a:t>
            </a:fld>
            <a:endParaRPr lang="en-US" altLang="en-US" sz="1400">
              <a:solidFill>
                <a:prstClr val="black"/>
              </a:solidFill>
            </a:endParaRPr>
          </a:p>
        </p:txBody>
      </p:sp>
    </p:spTree>
    <p:extLst>
      <p:ext uri="{BB962C8B-B14F-4D97-AF65-F5344CB8AC3E}">
        <p14:creationId xmlns:p14="http://schemas.microsoft.com/office/powerpoint/2010/main" val="141509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03" name="Notes Placeholder 2"/>
          <p:cNvSpPr>
            <a:spLocks noGrp="1"/>
          </p:cNvSpPr>
          <p:nvPr>
            <p:ph type="body" idx="1"/>
          </p:nvPr>
        </p:nvSpPr>
        <p:spPr bwMode="auto"/>
        <p:txBody>
          <a:bodyPr/>
          <a:lstStyle/>
          <a:p>
            <a:pPr>
              <a:buFontTx/>
              <a:buChar char="•"/>
              <a:defRPr/>
            </a:pPr>
            <a:r>
              <a:rPr lang="en-US" dirty="0" smtClean="0"/>
              <a:t> Pull up TW State Tax Refund Worksheet screen</a:t>
            </a:r>
          </a:p>
          <a:p>
            <a:pPr marL="277117" lvl="1">
              <a:buFontTx/>
              <a:buChar char="•"/>
              <a:defRPr/>
            </a:pPr>
            <a:r>
              <a:rPr lang="en-US" dirty="0" smtClean="0"/>
              <a:t> Link from Line </a:t>
            </a:r>
            <a:r>
              <a:rPr lang="en-US" b="1" u="sng" dirty="0" smtClean="0"/>
              <a:t>10</a:t>
            </a:r>
            <a:r>
              <a:rPr lang="en-US" dirty="0" smtClean="0"/>
              <a:t> on 1040 Page 1 (using arrow or F9)            OR</a:t>
            </a:r>
          </a:p>
          <a:p>
            <a:pPr marL="277117" lvl="1">
              <a:buFontTx/>
              <a:buChar char="•"/>
              <a:defRPr/>
            </a:pPr>
            <a:r>
              <a:rPr lang="en-US" dirty="0" smtClean="0"/>
              <a:t> Go directly to State Tax Refund Worksheet clicking on St Tax Refund in Forms Tree</a:t>
            </a:r>
          </a:p>
          <a:p>
            <a:pPr lvl="1">
              <a:buFontTx/>
              <a:buChar char="•"/>
              <a:defRPr/>
            </a:pPr>
            <a:endParaRPr lang="en-US" dirty="0" smtClean="0"/>
          </a:p>
          <a:p>
            <a:pPr>
              <a:buFontTx/>
              <a:buChar char="•"/>
              <a:defRPr/>
            </a:pPr>
            <a:r>
              <a:rPr lang="en-US" dirty="0" smtClean="0"/>
              <a:t> Enter amount of PTR received in current year for prior year on Line 4</a:t>
            </a:r>
          </a:p>
          <a:p>
            <a:pPr marL="277117" lvl="1">
              <a:buFontTx/>
              <a:buChar char="•"/>
              <a:defRPr/>
            </a:pPr>
            <a:r>
              <a:rPr lang="en-US" dirty="0" smtClean="0"/>
              <a:t> Could be other recoveries also, such as medical reimbursements.  If more than 1 type of recovery, can link to scratch pad to list separately &amp; TW will place total on Line 4</a:t>
            </a:r>
          </a:p>
          <a:p>
            <a:pPr lvl="1">
              <a:defRPr/>
            </a:pPr>
            <a:endParaRPr lang="en-US" dirty="0" smtClean="0"/>
          </a:p>
        </p:txBody>
      </p:sp>
      <p:sp>
        <p:nvSpPr>
          <p:cNvPr id="80998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AC95FD86-8884-4337-BDF2-D0208645CAA0}" type="datetime1">
              <a:rPr lang="en-US" smtClean="0"/>
              <a:pPr>
                <a:defRPr/>
              </a:pPr>
              <a:t>11/09/2015</a:t>
            </a:fld>
            <a:endParaRPr lang="en-US" dirty="0"/>
          </a:p>
        </p:txBody>
      </p:sp>
      <p:sp>
        <p:nvSpPr>
          <p:cNvPr id="80999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75F725F-B9D2-436B-94EC-7847DEC3F153}" type="slidenum">
              <a:rPr lang="en-US" altLang="en-US">
                <a:latin typeface="Verdana" panose="020B0604030504040204" pitchFamily="34" charset="0"/>
              </a:rPr>
              <a:pPr algn="r" eaLnBrk="1" hangingPunct="1">
                <a:spcBef>
                  <a:spcPct val="0"/>
                </a:spcBef>
              </a:pPr>
              <a:t>20</a:t>
            </a:fld>
            <a:endParaRPr lang="en-US" altLang="en-US">
              <a:latin typeface="Verdana" panose="020B0604030504040204" pitchFamily="34" charset="0"/>
            </a:endParaRPr>
          </a:p>
        </p:txBody>
      </p:sp>
    </p:spTree>
    <p:extLst>
      <p:ext uri="{BB962C8B-B14F-4D97-AF65-F5344CB8AC3E}">
        <p14:creationId xmlns:p14="http://schemas.microsoft.com/office/powerpoint/2010/main" val="8424712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2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10000"/>
          </a:bodyPr>
          <a:lstStyle/>
          <a:p>
            <a:pPr>
              <a:buFont typeface="Arial" pitchFamily="34" charset="0"/>
              <a:buChar char="•"/>
              <a:defRPr/>
            </a:pPr>
            <a:r>
              <a:rPr lang="en-US" dirty="0" smtClean="0"/>
              <a:t> Enter appropriate data from prior year’s tax return on State Tax Refund</a:t>
            </a:r>
            <a:r>
              <a:rPr lang="en-US" baseline="0" dirty="0" smtClean="0"/>
              <a:t> Worksheet </a:t>
            </a:r>
            <a:r>
              <a:rPr lang="en-US" dirty="0" smtClean="0"/>
              <a:t>Lines 6, 7, 8 &amp; 12 (underlined in red).  Applicable lines #s from prior</a:t>
            </a:r>
            <a:r>
              <a:rPr lang="en-US" baseline="0" dirty="0" smtClean="0"/>
              <a:t> year’s </a:t>
            </a:r>
            <a:r>
              <a:rPr lang="en-US" dirty="0" smtClean="0"/>
              <a:t>1040 are given so you know where to get data</a:t>
            </a:r>
          </a:p>
          <a:p>
            <a:pPr>
              <a:buFont typeface="Arial" pitchFamily="34" charset="0"/>
              <a:buChar char="•"/>
              <a:defRPr/>
            </a:pPr>
            <a:endParaRPr lang="en-US" dirty="0" smtClean="0"/>
          </a:p>
          <a:p>
            <a:pPr>
              <a:buFont typeface="Arial" pitchFamily="34" charset="0"/>
              <a:buChar char="•"/>
              <a:defRPr/>
            </a:pPr>
            <a:r>
              <a:rPr lang="en-US" dirty="0" smtClean="0"/>
              <a:t> Enter # of extra deductions claimed in prior year due to Age 65 or Blind on Line 8 (if appropriate)</a:t>
            </a:r>
          </a:p>
          <a:p>
            <a:pPr>
              <a:buFont typeface="Arial" pitchFamily="34" charset="0"/>
              <a:buNone/>
              <a:defRPr/>
            </a:pPr>
            <a:r>
              <a:rPr lang="en-US" baseline="0" dirty="0" smtClean="0"/>
              <a:t> </a:t>
            </a:r>
          </a:p>
          <a:p>
            <a:pPr>
              <a:buFont typeface="Arial" pitchFamily="34" charset="0"/>
              <a:buChar char="•"/>
              <a:defRPr/>
            </a:pPr>
            <a:r>
              <a:rPr lang="en-US" dirty="0" smtClean="0"/>
              <a:t>  Enter taxable income from prior year on Line 15 (underlined in red)</a:t>
            </a:r>
          </a:p>
          <a:p>
            <a:pPr>
              <a:buFont typeface="Arial" pitchFamily="34" charset="0"/>
              <a:buChar char="•"/>
              <a:defRPr/>
            </a:pPr>
            <a:endParaRPr lang="en-US" dirty="0" smtClean="0"/>
          </a:p>
          <a:p>
            <a:pPr>
              <a:buFont typeface="Arial" pitchFamily="34" charset="0"/>
              <a:buChar char="•"/>
              <a:defRPr/>
            </a:pPr>
            <a:r>
              <a:rPr lang="en-US" dirty="0" smtClean="0"/>
              <a:t> TW will calculate the taxable amount of the recoveries on Line 18 &amp; will transfer that amount to 1040 </a:t>
            </a:r>
            <a:r>
              <a:rPr lang="en-US" dirty="0" err="1" smtClean="0"/>
              <a:t>Wkt</a:t>
            </a:r>
            <a:r>
              <a:rPr lang="en-US" dirty="0" smtClean="0"/>
              <a:t> 7 &amp; then Line 21 on 1040 Page 1</a:t>
            </a:r>
          </a:p>
          <a:p>
            <a:pPr marL="277117" lvl="1">
              <a:buFont typeface="Arial" pitchFamily="34" charset="0"/>
              <a:buChar char="•"/>
              <a:defRPr/>
            </a:pPr>
            <a:r>
              <a:rPr lang="en-US" dirty="0" smtClean="0"/>
              <a:t> Total of NJ income tax refunds &amp; NJ property tax refunds are only taxable to the extent that prior year’s Itemized Deductions (Line 6) exceed Total Standard Deductions (Line 13) - $100.  TW may change the amount of the income tax refund that was taxable once you enter the data for the property tax recoveries (was $100 taxable before, now only $4 for income tax refund + $96 taxable for property tax refunds = total taxable $100)</a:t>
            </a:r>
          </a:p>
          <a:p>
            <a:pPr>
              <a:buFont typeface="Arial" pitchFamily="34" charset="0"/>
              <a:buNone/>
              <a:defRPr/>
            </a:pPr>
            <a:endParaRPr lang="en-US" dirty="0" smtClean="0"/>
          </a:p>
          <a:p>
            <a:pPr>
              <a:buFont typeface="Arial" pitchFamily="34" charset="0"/>
              <a:buChar char="•"/>
              <a:defRPr/>
            </a:pPr>
            <a:r>
              <a:rPr lang="en-US" dirty="0" smtClean="0"/>
              <a:t>  If prior</a:t>
            </a:r>
            <a:r>
              <a:rPr lang="en-US" baseline="0" dirty="0" smtClean="0"/>
              <a:t> year return is not available, enter PTR recovery amount directly on 1040 Worksheet 7 Line 4</a:t>
            </a:r>
            <a:endParaRPr lang="en-US" dirty="0" smtClean="0"/>
          </a:p>
          <a:p>
            <a:pPr>
              <a:buFont typeface="Arial" pitchFamily="34" charset="0"/>
              <a:buNone/>
              <a:defRPr/>
            </a:pPr>
            <a:endParaRPr lang="en-US" dirty="0" smtClean="0"/>
          </a:p>
          <a:p>
            <a:pPr marL="274292" lvl="1">
              <a:buFont typeface="Arial" pitchFamily="34" charset="0"/>
              <a:buNone/>
              <a:defRPr/>
            </a:pPr>
            <a:endParaRPr lang="en-US" dirty="0" smtClean="0"/>
          </a:p>
          <a:p>
            <a:pPr>
              <a:defRPr/>
            </a:pPr>
            <a:r>
              <a:rPr lang="en-US" dirty="0" smtClean="0"/>
              <a:t> </a:t>
            </a:r>
          </a:p>
          <a:p>
            <a:pPr lvl="1">
              <a:buFont typeface="Arial" pitchFamily="34" charset="0"/>
              <a:buChar char="•"/>
              <a:defRPr/>
            </a:pPr>
            <a:endParaRPr lang="en-US" dirty="0" smtClean="0"/>
          </a:p>
          <a:p>
            <a:pPr>
              <a:buFont typeface="Arial" pitchFamily="34" charset="0"/>
              <a:buChar cha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p:txBody>
      </p:sp>
      <p:sp>
        <p:nvSpPr>
          <p:cNvPr id="81203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6BCF583B-FE22-475A-8F73-9665075CFFF4}" type="datetime1">
              <a:rPr lang="en-US" smtClean="0"/>
              <a:pPr>
                <a:defRPr/>
              </a:pPr>
              <a:t>11/09/2015</a:t>
            </a:fld>
            <a:endParaRPr lang="en-US" dirty="0"/>
          </a:p>
        </p:txBody>
      </p:sp>
      <p:sp>
        <p:nvSpPr>
          <p:cNvPr id="81203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44A047D2-5919-4363-A9D0-997FCF0C2513}" type="slidenum">
              <a:rPr lang="en-US" altLang="en-US">
                <a:latin typeface="Verdana" panose="020B0604030504040204" pitchFamily="34" charset="0"/>
              </a:rPr>
              <a:pPr algn="r" eaLnBrk="1" hangingPunct="1">
                <a:spcBef>
                  <a:spcPct val="0"/>
                </a:spcBef>
              </a:pPr>
              <a:t>21</a:t>
            </a:fld>
            <a:endParaRPr lang="en-US" altLang="en-US">
              <a:latin typeface="Verdana" panose="020B0604030504040204" pitchFamily="34" charset="0"/>
            </a:endParaRPr>
          </a:p>
        </p:txBody>
      </p:sp>
    </p:spTree>
    <p:extLst>
      <p:ext uri="{BB962C8B-B14F-4D97-AF65-F5344CB8AC3E}">
        <p14:creationId xmlns:p14="http://schemas.microsoft.com/office/powerpoint/2010/main" val="24932026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6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6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smtClean="0">
                <a:cs typeface="Arial" panose="020B0604020202020204" pitchFamily="34" charset="0"/>
              </a:rPr>
              <a:t> If not itemizing, claim Homestead Benefit amount directly on 1040 Line 21 by including on 1040 Wkt 7</a:t>
            </a:r>
          </a:p>
          <a:p>
            <a:endParaRPr lang="en-US" altLang="en-US" smtClean="0">
              <a:cs typeface="Arial" panose="020B0604020202020204" pitchFamily="34" charset="0"/>
            </a:endParaRPr>
          </a:p>
          <a:p>
            <a:endParaRPr lang="en-US" altLang="en-US" smtClean="0">
              <a:cs typeface="Arial" panose="020B0604020202020204" pitchFamily="34" charset="0"/>
            </a:endParaRPr>
          </a:p>
          <a:p>
            <a:endParaRPr lang="en-US" altLang="en-US" smtClean="0">
              <a:cs typeface="Arial" panose="020B0604020202020204" pitchFamily="34" charset="0"/>
            </a:endParaRPr>
          </a:p>
          <a:p>
            <a:endParaRPr lang="en-US" altLang="en-US" smtClean="0">
              <a:cs typeface="Arial" panose="020B0604020202020204" pitchFamily="34" charset="0"/>
            </a:endParaRPr>
          </a:p>
          <a:p>
            <a:endParaRPr lang="en-US" altLang="en-US" smtClean="0">
              <a:cs typeface="Arial" panose="020B0604020202020204" pitchFamily="34" charset="0"/>
            </a:endParaRPr>
          </a:p>
          <a:p>
            <a:endParaRPr lang="en-US" altLang="en-US" smtClean="0">
              <a:cs typeface="Arial" panose="020B0604020202020204" pitchFamily="34" charset="0"/>
            </a:endParaRPr>
          </a:p>
        </p:txBody>
      </p:sp>
      <p:sp>
        <p:nvSpPr>
          <p:cNvPr id="81613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C7A4A162-881A-486B-B8E6-FC63A6AFBD9B}" type="datetime1">
              <a:rPr lang="en-US" smtClean="0"/>
              <a:pPr>
                <a:defRPr/>
              </a:pPr>
              <a:t>11/09/2015</a:t>
            </a:fld>
            <a:endParaRPr lang="en-US" dirty="0"/>
          </a:p>
        </p:txBody>
      </p:sp>
      <p:sp>
        <p:nvSpPr>
          <p:cNvPr id="81613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C38B557E-D254-48EC-AC3D-9195EB17D863}" type="slidenum">
              <a:rPr lang="en-US" altLang="en-US">
                <a:latin typeface="Verdana" panose="020B0604030504040204" pitchFamily="34" charset="0"/>
              </a:rPr>
              <a:pPr algn="r" eaLnBrk="1" hangingPunct="1">
                <a:spcBef>
                  <a:spcPct val="0"/>
                </a:spcBef>
              </a:pPr>
              <a:t>22</a:t>
            </a:fld>
            <a:endParaRPr lang="en-US" altLang="en-US">
              <a:latin typeface="Verdana" panose="020B0604030504040204" pitchFamily="34" charset="0"/>
            </a:endParaRPr>
          </a:p>
        </p:txBody>
      </p:sp>
    </p:spTree>
    <p:extLst>
      <p:ext uri="{BB962C8B-B14F-4D97-AF65-F5344CB8AC3E}">
        <p14:creationId xmlns:p14="http://schemas.microsoft.com/office/powerpoint/2010/main" val="17675533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7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7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cs typeface="Arial" panose="020B0604020202020204" pitchFamily="34" charset="0"/>
            </a:endParaRPr>
          </a:p>
          <a:p>
            <a:endParaRPr lang="en-US" altLang="en-US" smtClean="0">
              <a:cs typeface="Arial" panose="020B0604020202020204" pitchFamily="34" charset="0"/>
            </a:endParaRPr>
          </a:p>
        </p:txBody>
      </p:sp>
      <p:sp>
        <p:nvSpPr>
          <p:cNvPr id="79770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smtClean="0"/>
          </a:p>
        </p:txBody>
      </p:sp>
      <p:sp>
        <p:nvSpPr>
          <p:cNvPr id="5" name="Date Placeholder 4"/>
          <p:cNvSpPr>
            <a:spLocks noGrp="1"/>
          </p:cNvSpPr>
          <p:nvPr>
            <p:ph type="dt" sz="quarter" idx="1"/>
          </p:nvPr>
        </p:nvSpPr>
        <p:spPr/>
        <p:txBody>
          <a:bodyPr/>
          <a:lstStyle/>
          <a:p>
            <a:pPr>
              <a:defRPr/>
            </a:pPr>
            <a:fld id="{6F3F15DC-65A6-4571-AAD9-543CDD810EBF}" type="datetime1">
              <a:rPr lang="en-US" smtClean="0"/>
              <a:pPr>
                <a:defRPr/>
              </a:pPr>
              <a:t>11/09/2015</a:t>
            </a:fld>
            <a:endParaRPr lang="en-US" dirty="0"/>
          </a:p>
        </p:txBody>
      </p:sp>
      <p:sp>
        <p:nvSpPr>
          <p:cNvPr id="79770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30B613F1-3B14-4A05-8319-714E104A13EC}" type="slidenum">
              <a:rPr lang="en-US" altLang="en-US">
                <a:latin typeface="Verdana" panose="020B0604030504040204" pitchFamily="34" charset="0"/>
              </a:rPr>
              <a:pPr algn="r" eaLnBrk="1" hangingPunct="1">
                <a:spcBef>
                  <a:spcPct val="0"/>
                </a:spcBef>
              </a:pPr>
              <a:t>23</a:t>
            </a:fld>
            <a:endParaRPr lang="en-US" altLang="en-US">
              <a:latin typeface="Verdana" panose="020B0604030504040204" pitchFamily="34" charset="0"/>
            </a:endParaRPr>
          </a:p>
        </p:txBody>
      </p:sp>
    </p:spTree>
    <p:extLst>
      <p:ext uri="{BB962C8B-B14F-4D97-AF65-F5344CB8AC3E}">
        <p14:creationId xmlns:p14="http://schemas.microsoft.com/office/powerpoint/2010/main" val="33411058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63" name="Notes Placeholder 2"/>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buFont typeface="Arial" pitchFamily="34" charset="0"/>
              <a:buChar char="•"/>
              <a:defRPr/>
            </a:pPr>
            <a:r>
              <a:rPr lang="en-US" dirty="0" smtClean="0"/>
              <a:t> Link </a:t>
            </a:r>
            <a:r>
              <a:rPr lang="en-US" baseline="0" dirty="0" smtClean="0"/>
              <a:t>to </a:t>
            </a:r>
            <a:r>
              <a:rPr lang="en-US" dirty="0" smtClean="0"/>
              <a:t>Line 25:  Supplementary Schedule of Other Income from NJ1040 Page 2 Line 25 Other Income</a:t>
            </a:r>
          </a:p>
          <a:p>
            <a:pPr eaLnBrk="1" hangingPunct="1">
              <a:spcBef>
                <a:spcPct val="0"/>
              </a:spcBef>
              <a:buFontTx/>
              <a:buChar char="•"/>
              <a:defRPr/>
            </a:pPr>
            <a:endParaRPr lang="en-US" dirty="0" smtClean="0"/>
          </a:p>
          <a:p>
            <a:pPr eaLnBrk="1" hangingPunct="1">
              <a:spcBef>
                <a:spcPct val="0"/>
              </a:spcBef>
              <a:buFontTx/>
              <a:buChar char="•"/>
              <a:defRPr/>
            </a:pPr>
            <a:r>
              <a:rPr lang="en-US" dirty="0" smtClean="0"/>
              <a:t>  Amount on Other Income line is the total of all Other Income from the Federal Line 21 (except for </a:t>
            </a:r>
            <a:r>
              <a:rPr lang="en-US" u="sng" dirty="0" smtClean="0"/>
              <a:t>gambling winnings</a:t>
            </a:r>
            <a:r>
              <a:rPr lang="en-US" dirty="0" smtClean="0"/>
              <a:t>, which go on Line 23 of NJ 1040, not Other Income Line 25)</a:t>
            </a:r>
          </a:p>
          <a:p>
            <a:pPr marL="277145" lvl="1" eaLnBrk="1" hangingPunct="1">
              <a:spcBef>
                <a:spcPct val="0"/>
              </a:spcBef>
              <a:defRPr/>
            </a:pPr>
            <a:endParaRPr lang="en-US" dirty="0" smtClean="0"/>
          </a:p>
          <a:p>
            <a:pPr eaLnBrk="1" hangingPunct="1">
              <a:spcBef>
                <a:spcPct val="0"/>
              </a:spcBef>
              <a:buFontTx/>
              <a:buChar char="•"/>
              <a:defRPr/>
            </a:pPr>
            <a:r>
              <a:rPr lang="en-US" dirty="0" smtClean="0"/>
              <a:t>  Enter “ADJ</a:t>
            </a:r>
            <a:r>
              <a:rPr lang="en-US" baseline="0" dirty="0" smtClean="0"/>
              <a:t> FOR PTR, HB, &amp; COD</a:t>
            </a:r>
            <a:r>
              <a:rPr lang="en-US" dirty="0" smtClean="0"/>
              <a:t>” on Other line of Box F</a:t>
            </a:r>
          </a:p>
          <a:p>
            <a:pPr eaLnBrk="1" hangingPunct="1">
              <a:spcBef>
                <a:spcPct val="0"/>
              </a:spcBef>
              <a:buFontTx/>
              <a:buNone/>
              <a:defRPr/>
            </a:pPr>
            <a:endParaRPr lang="en-US" dirty="0" smtClean="0"/>
          </a:p>
          <a:p>
            <a:pPr eaLnBrk="1" hangingPunct="1">
              <a:spcBef>
                <a:spcPct val="0"/>
              </a:spcBef>
              <a:buFontTx/>
              <a:buChar char="•"/>
              <a:defRPr/>
            </a:pPr>
            <a:r>
              <a:rPr lang="en-US" dirty="0" smtClean="0"/>
              <a:t>  Enter total amount of all adjustments with a – sign in front</a:t>
            </a:r>
          </a:p>
          <a:p>
            <a:pPr marL="274320" lvl="1" eaLnBrk="1" hangingPunct="1">
              <a:spcBef>
                <a:spcPct val="0"/>
              </a:spcBef>
              <a:buFontTx/>
              <a:buChar char="•"/>
              <a:defRPr/>
            </a:pPr>
            <a:r>
              <a:rPr lang="en-US" dirty="0" smtClean="0"/>
              <a:t>  Cannot use Other income line under Box F because TW does not allow a negative amount on that line</a:t>
            </a:r>
          </a:p>
          <a:p>
            <a:pPr lvl="1" eaLnBrk="1" hangingPunct="1">
              <a:spcBef>
                <a:spcPct val="0"/>
              </a:spcBef>
              <a:buFontTx/>
              <a:buNone/>
              <a:defRPr/>
            </a:pPr>
            <a:endParaRPr lang="en-US" dirty="0" smtClean="0"/>
          </a:p>
          <a:p>
            <a:pPr eaLnBrk="1" hangingPunct="1">
              <a:spcBef>
                <a:spcPct val="0"/>
              </a:spcBef>
              <a:buFontTx/>
              <a:buChar char="•"/>
              <a:defRPr/>
            </a:pPr>
            <a:r>
              <a:rPr lang="en-US" dirty="0" smtClean="0"/>
              <a:t>  TW will subtract this amount from Other Income on NJ1040 Line 25</a:t>
            </a:r>
          </a:p>
        </p:txBody>
      </p:sp>
      <p:sp>
        <p:nvSpPr>
          <p:cNvPr id="215044"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ea typeface="ＭＳ Ｐゴシック" pitchFamily="34" charset="-128"/>
            </a:endParaRPr>
          </a:p>
        </p:txBody>
      </p:sp>
      <p:sp>
        <p:nvSpPr>
          <p:cNvPr id="215045"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04BA99B-67D0-4730-A204-FCD025CE2774}" type="datetime1">
              <a:rPr lang="en-US" smtClean="0">
                <a:ea typeface="ＭＳ Ｐゴシック" pitchFamily="34" charset="-128"/>
              </a:rPr>
              <a:pPr fontAlgn="base">
                <a:spcBef>
                  <a:spcPct val="0"/>
                </a:spcBef>
                <a:spcAft>
                  <a:spcPct val="0"/>
                </a:spcAft>
                <a:defRPr/>
              </a:pPr>
              <a:t>11/09/2015</a:t>
            </a:fld>
            <a:endParaRPr lang="en-US" smtClean="0">
              <a:ea typeface="ＭＳ Ｐゴシック" pitchFamily="34" charset="-128"/>
            </a:endParaRPr>
          </a:p>
        </p:txBody>
      </p:sp>
      <p:sp>
        <p:nvSpPr>
          <p:cNvPr id="26112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10D0BF-6B18-466A-882A-8357A51B9A0E}" type="slidenum">
              <a:rPr lang="en-US" altLang="en-US" sz="1400"/>
              <a:pPr>
                <a:spcBef>
                  <a:spcPct val="0"/>
                </a:spcBef>
              </a:pPr>
              <a:t>24</a:t>
            </a:fld>
            <a:endParaRPr lang="en-US" altLang="en-US" sz="1400"/>
          </a:p>
        </p:txBody>
      </p:sp>
    </p:spTree>
    <p:extLst>
      <p:ext uri="{BB962C8B-B14F-4D97-AF65-F5344CB8AC3E}">
        <p14:creationId xmlns:p14="http://schemas.microsoft.com/office/powerpoint/2010/main" val="26590752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3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dirty="0" smtClean="0"/>
              <a:t> NJ 1040 line 25 is now the amount of Other Income other</a:t>
            </a:r>
            <a:r>
              <a:rPr lang="en-US" altLang="en-US" baseline="0" dirty="0" smtClean="0"/>
              <a:t> than</a:t>
            </a:r>
            <a:r>
              <a:rPr lang="en-US" altLang="en-US" dirty="0" smtClean="0"/>
              <a:t> PTR, Homestead Benefit</a:t>
            </a:r>
            <a:r>
              <a:rPr lang="en-US" altLang="en-US" baseline="0" dirty="0" smtClean="0"/>
              <a:t> and Cancellation of Debt.</a:t>
            </a:r>
            <a:r>
              <a:rPr lang="en-US" altLang="en-US" dirty="0" smtClean="0"/>
              <a:t>  In this case, the $125 left in Other Income is for Jury Duty Pay</a:t>
            </a:r>
          </a:p>
        </p:txBody>
      </p:sp>
      <p:sp>
        <p:nvSpPr>
          <p:cNvPr id="215044"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ea typeface="ＭＳ Ｐゴシック" pitchFamily="34" charset="-128"/>
            </a:endParaRPr>
          </a:p>
        </p:txBody>
      </p:sp>
      <p:sp>
        <p:nvSpPr>
          <p:cNvPr id="215045"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50BD267B-89E4-4178-9855-A3727D4C8FB8}" type="datetime1">
              <a:rPr lang="en-US" smtClean="0">
                <a:ea typeface="ＭＳ Ｐゴシック" pitchFamily="34" charset="-128"/>
              </a:rPr>
              <a:pPr fontAlgn="base">
                <a:spcBef>
                  <a:spcPct val="0"/>
                </a:spcBef>
                <a:spcAft>
                  <a:spcPct val="0"/>
                </a:spcAft>
                <a:defRPr/>
              </a:pPr>
              <a:t>11/09/2015</a:t>
            </a:fld>
            <a:endParaRPr lang="en-US" smtClean="0">
              <a:ea typeface="ＭＳ Ｐゴシック" pitchFamily="34" charset="-128"/>
            </a:endParaRPr>
          </a:p>
        </p:txBody>
      </p:sp>
      <p:sp>
        <p:nvSpPr>
          <p:cNvPr id="263174"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7CC5673-452A-481A-8CBE-38E5A9EEDDBC}" type="slidenum">
              <a:rPr lang="en-US" altLang="en-US" sz="1400"/>
              <a:pPr>
                <a:spcBef>
                  <a:spcPct val="0"/>
                </a:spcBef>
              </a:pPr>
              <a:t>25</a:t>
            </a:fld>
            <a:endParaRPr lang="en-US" altLang="en-US" sz="1400"/>
          </a:p>
        </p:txBody>
      </p:sp>
    </p:spTree>
    <p:extLst>
      <p:ext uri="{BB962C8B-B14F-4D97-AF65-F5344CB8AC3E}">
        <p14:creationId xmlns:p14="http://schemas.microsoft.com/office/powerpoint/2010/main" val="3938743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3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16836" name="Header Placeholder 3"/>
          <p:cNvSpPr>
            <a:spLocks noGrp="1"/>
          </p:cNvSpPr>
          <p:nvPr>
            <p:ph type="hdr" sz="quarter"/>
          </p:nvPr>
        </p:nvSpPr>
        <p:spPr bwMode="auto">
          <a:ln>
            <a:miter lim="800000"/>
            <a:headEnd/>
            <a:tailEnd/>
          </a:ln>
        </p:spPr>
        <p:txBody>
          <a:bodyPr/>
          <a:lstStyle/>
          <a:p>
            <a:pPr>
              <a:defRPr/>
            </a:pPr>
            <a:r>
              <a:rPr lang="en-US" smtClean="0">
                <a:solidFill>
                  <a:prstClr val="black"/>
                </a:solidFill>
              </a:rPr>
              <a:t>Notes/Handouts</a:t>
            </a:r>
          </a:p>
        </p:txBody>
      </p:sp>
      <p:sp>
        <p:nvSpPr>
          <p:cNvPr id="16389"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6EEBA1A6-F854-4F12-BBCB-0A2CF09B0906}" type="datetime1">
              <a:rPr lang="en-US" smtClean="0">
                <a:solidFill>
                  <a:prstClr val="black"/>
                </a:solidFill>
                <a:ea typeface="ＭＳ Ｐゴシック" charset="-128"/>
              </a:rPr>
              <a:pPr>
                <a:defRPr/>
              </a:pPr>
              <a:t>11/09/2015</a:t>
            </a:fld>
            <a:endParaRPr lang="en-US" smtClean="0">
              <a:solidFill>
                <a:prstClr val="black"/>
              </a:solidFill>
              <a:ea typeface="ＭＳ Ｐゴシック" charset="-128"/>
            </a:endParaRPr>
          </a:p>
        </p:txBody>
      </p:sp>
      <p:sp>
        <p:nvSpPr>
          <p:cNvPr id="35328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A1C1EE-1201-4B59-B964-42F43C8363EF}" type="slidenum">
              <a:rPr lang="en-US" altLang="en-US" sz="1400">
                <a:solidFill>
                  <a:prstClr val="black"/>
                </a:solidFill>
              </a:rPr>
              <a:pPr>
                <a:spcBef>
                  <a:spcPct val="0"/>
                </a:spcBef>
              </a:pPr>
              <a:t>3</a:t>
            </a:fld>
            <a:endParaRPr lang="en-US" altLang="en-US" sz="1400">
              <a:solidFill>
                <a:prstClr val="black"/>
              </a:solidFill>
            </a:endParaRPr>
          </a:p>
        </p:txBody>
      </p:sp>
    </p:spTree>
    <p:extLst>
      <p:ext uri="{BB962C8B-B14F-4D97-AF65-F5344CB8AC3E}">
        <p14:creationId xmlns:p14="http://schemas.microsoft.com/office/powerpoint/2010/main" val="3991143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5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16836" name="Header Placeholder 3"/>
          <p:cNvSpPr>
            <a:spLocks noGrp="1"/>
          </p:cNvSpPr>
          <p:nvPr>
            <p:ph type="hdr" sz="quarter"/>
          </p:nvPr>
        </p:nvSpPr>
        <p:spPr bwMode="auto">
          <a:ln>
            <a:miter lim="800000"/>
            <a:headEnd/>
            <a:tailEnd/>
          </a:ln>
        </p:spPr>
        <p:txBody>
          <a:bodyPr/>
          <a:lstStyle/>
          <a:p>
            <a:pPr>
              <a:defRPr/>
            </a:pPr>
            <a:r>
              <a:rPr lang="en-US" smtClean="0">
                <a:solidFill>
                  <a:prstClr val="black"/>
                </a:solidFill>
              </a:rPr>
              <a:t>Notes/Handouts</a:t>
            </a:r>
          </a:p>
        </p:txBody>
      </p:sp>
      <p:sp>
        <p:nvSpPr>
          <p:cNvPr id="16389"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6B3FC1B6-614C-4FE6-B363-BE4674EE10E2}" type="datetime1">
              <a:rPr lang="en-US" smtClean="0">
                <a:solidFill>
                  <a:prstClr val="black"/>
                </a:solidFill>
                <a:ea typeface="ＭＳ Ｐゴシック" charset="-128"/>
              </a:rPr>
              <a:pPr>
                <a:defRPr/>
              </a:pPr>
              <a:t>11/09/2015</a:t>
            </a:fld>
            <a:endParaRPr lang="en-US" smtClean="0">
              <a:solidFill>
                <a:prstClr val="black"/>
              </a:solidFill>
              <a:ea typeface="ＭＳ Ｐゴシック" charset="-128"/>
            </a:endParaRPr>
          </a:p>
        </p:txBody>
      </p:sp>
      <p:sp>
        <p:nvSpPr>
          <p:cNvPr id="355334"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7F226E-E12F-4013-BA03-B2F52B7AC23B}" type="slidenum">
              <a:rPr lang="en-US" altLang="en-US" sz="1400">
                <a:solidFill>
                  <a:prstClr val="black"/>
                </a:solidFill>
              </a:rPr>
              <a:pPr>
                <a:spcBef>
                  <a:spcPct val="0"/>
                </a:spcBef>
              </a:pPr>
              <a:t>4</a:t>
            </a:fld>
            <a:endParaRPr lang="en-US" altLang="en-US" sz="1400">
              <a:solidFill>
                <a:prstClr val="black"/>
              </a:solidFill>
            </a:endParaRPr>
          </a:p>
        </p:txBody>
      </p:sp>
    </p:spTree>
    <p:extLst>
      <p:ext uri="{BB962C8B-B14F-4D97-AF65-F5344CB8AC3E}">
        <p14:creationId xmlns:p14="http://schemas.microsoft.com/office/powerpoint/2010/main" val="4054263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7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017860" name="Header Placeholder 3"/>
          <p:cNvSpPr>
            <a:spLocks noGrp="1"/>
          </p:cNvSpPr>
          <p:nvPr>
            <p:ph type="hdr" sz="quarter"/>
          </p:nvPr>
        </p:nvSpPr>
        <p:spPr bwMode="auto">
          <a:ln>
            <a:miter lim="800000"/>
            <a:headEnd/>
            <a:tailEnd/>
          </a:ln>
        </p:spPr>
        <p:txBody>
          <a:bodyPr/>
          <a:lstStyle/>
          <a:p>
            <a:pPr>
              <a:defRPr/>
            </a:pPr>
            <a:endParaRPr lang="en-US" smtClean="0">
              <a:solidFill>
                <a:prstClr val="black"/>
              </a:solidFill>
            </a:endParaRPr>
          </a:p>
        </p:txBody>
      </p:sp>
      <p:sp>
        <p:nvSpPr>
          <p:cNvPr id="5" name="Date Placeholder 4"/>
          <p:cNvSpPr>
            <a:spLocks noGrp="1"/>
          </p:cNvSpPr>
          <p:nvPr>
            <p:ph type="dt" sz="quarter" idx="1"/>
          </p:nvPr>
        </p:nvSpPr>
        <p:spPr/>
        <p:txBody>
          <a:bodyPr/>
          <a:lstStyle/>
          <a:p>
            <a:pPr>
              <a:defRPr/>
            </a:pPr>
            <a:fld id="{362B4C01-86D5-45AE-A6E0-504D9F80CCAF}" type="datetime1">
              <a:rPr lang="en-US" smtClean="0">
                <a:solidFill>
                  <a:prstClr val="black"/>
                </a:solidFill>
              </a:rPr>
              <a:pPr>
                <a:defRPr/>
              </a:pPr>
              <a:t>11/09/2015</a:t>
            </a:fld>
            <a:endParaRPr lang="en-US">
              <a:solidFill>
                <a:prstClr val="black"/>
              </a:solidFill>
            </a:endParaRPr>
          </a:p>
        </p:txBody>
      </p:sp>
      <p:sp>
        <p:nvSpPr>
          <p:cNvPr id="357382"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B1AFD6-6C52-4669-B62C-8ED3179FBB6D}" type="slidenum">
              <a:rPr lang="en-US" altLang="en-US" sz="1400">
                <a:solidFill>
                  <a:prstClr val="black"/>
                </a:solidFill>
              </a:rPr>
              <a:pPr>
                <a:spcBef>
                  <a:spcPct val="0"/>
                </a:spcBef>
              </a:pPr>
              <a:t>5</a:t>
            </a:fld>
            <a:endParaRPr lang="en-US" altLang="en-US" sz="1400">
              <a:solidFill>
                <a:prstClr val="black"/>
              </a:solidFill>
            </a:endParaRPr>
          </a:p>
        </p:txBody>
      </p:sp>
    </p:spTree>
    <p:extLst>
      <p:ext uri="{BB962C8B-B14F-4D97-AF65-F5344CB8AC3E}">
        <p14:creationId xmlns:p14="http://schemas.microsoft.com/office/powerpoint/2010/main" val="1431279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9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018884" name="Header Placeholder 3"/>
          <p:cNvSpPr>
            <a:spLocks noGrp="1"/>
          </p:cNvSpPr>
          <p:nvPr>
            <p:ph type="hdr" sz="quarter"/>
          </p:nvPr>
        </p:nvSpPr>
        <p:spPr bwMode="auto">
          <a:ln>
            <a:miter lim="800000"/>
            <a:headEnd/>
            <a:tailEnd/>
          </a:ln>
        </p:spPr>
        <p:txBody>
          <a:bodyPr/>
          <a:lstStyle/>
          <a:p>
            <a:pPr>
              <a:defRPr/>
            </a:pPr>
            <a:endParaRPr lang="en-US" smtClean="0">
              <a:solidFill>
                <a:prstClr val="black"/>
              </a:solidFill>
            </a:endParaRPr>
          </a:p>
        </p:txBody>
      </p:sp>
      <p:sp>
        <p:nvSpPr>
          <p:cNvPr id="5" name="Date Placeholder 4"/>
          <p:cNvSpPr>
            <a:spLocks noGrp="1"/>
          </p:cNvSpPr>
          <p:nvPr>
            <p:ph type="dt" sz="quarter" idx="1"/>
          </p:nvPr>
        </p:nvSpPr>
        <p:spPr/>
        <p:txBody>
          <a:bodyPr/>
          <a:lstStyle/>
          <a:p>
            <a:pPr>
              <a:defRPr/>
            </a:pPr>
            <a:fld id="{5F1344EB-57BE-455E-BB73-A84EE1776249}" type="datetime1">
              <a:rPr lang="en-US" smtClean="0">
                <a:solidFill>
                  <a:prstClr val="black"/>
                </a:solidFill>
              </a:rPr>
              <a:pPr>
                <a:defRPr/>
              </a:pPr>
              <a:t>11/09/2015</a:t>
            </a:fld>
            <a:endParaRPr lang="en-US">
              <a:solidFill>
                <a:prstClr val="black"/>
              </a:solidFill>
            </a:endParaRPr>
          </a:p>
        </p:txBody>
      </p:sp>
      <p:sp>
        <p:nvSpPr>
          <p:cNvPr id="35943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EBEB8C-667F-4579-ADAF-C9F9F9CF5BB5}" type="slidenum">
              <a:rPr lang="en-US" altLang="en-US" sz="1400">
                <a:solidFill>
                  <a:prstClr val="black"/>
                </a:solidFill>
              </a:rPr>
              <a:pPr>
                <a:spcBef>
                  <a:spcPct val="0"/>
                </a:spcBef>
              </a:pPr>
              <a:t>6</a:t>
            </a:fld>
            <a:endParaRPr lang="en-US" altLang="en-US" sz="1400">
              <a:solidFill>
                <a:prstClr val="black"/>
              </a:solidFill>
            </a:endParaRPr>
          </a:p>
        </p:txBody>
      </p:sp>
    </p:spTree>
    <p:extLst>
      <p:ext uri="{BB962C8B-B14F-4D97-AF65-F5344CB8AC3E}">
        <p14:creationId xmlns:p14="http://schemas.microsoft.com/office/powerpoint/2010/main" val="4236504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1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dirty="0" smtClean="0"/>
              <a:t> If homeowner is planning to sell home before application due date, should answer NO to question asking whether you still own the property when filing application</a:t>
            </a:r>
          </a:p>
          <a:p>
            <a:pPr>
              <a:buFontTx/>
              <a:buChar char="•"/>
            </a:pPr>
            <a:endParaRPr lang="en-US" altLang="en-US" dirty="0" smtClean="0"/>
          </a:p>
          <a:p>
            <a:pPr>
              <a:buFontTx/>
              <a:buChar char="•"/>
            </a:pPr>
            <a:r>
              <a:rPr lang="en-US" altLang="en-US" dirty="0" smtClean="0"/>
              <a:t> If homeowner sells home after application filed but before credit received, the credit stays with the property.  Must handle at closing for sale of home</a:t>
            </a:r>
          </a:p>
        </p:txBody>
      </p:sp>
      <p:sp>
        <p:nvSpPr>
          <p:cNvPr id="36147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F644B1-FFF2-4E27-84A9-C4389A9A8466}" type="slidenum">
              <a:rPr lang="en-US" altLang="en-US" sz="1400">
                <a:solidFill>
                  <a:prstClr val="black"/>
                </a:solidFill>
              </a:rPr>
              <a:pPr>
                <a:spcBef>
                  <a:spcPct val="0"/>
                </a:spcBef>
              </a:pPr>
              <a:t>7</a:t>
            </a:fld>
            <a:endParaRPr lang="en-US" altLang="en-US" sz="1400">
              <a:solidFill>
                <a:prstClr val="black"/>
              </a:solidFill>
            </a:endParaRPr>
          </a:p>
        </p:txBody>
      </p:sp>
    </p:spTree>
    <p:extLst>
      <p:ext uri="{BB962C8B-B14F-4D97-AF65-F5344CB8AC3E}">
        <p14:creationId xmlns:p14="http://schemas.microsoft.com/office/powerpoint/2010/main" val="3713113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5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Arial" pitchFamily="34" charset="0"/>
              <a:buNone/>
            </a:pPr>
            <a:endParaRPr lang="en-US" altLang="en-US" dirty="0" smtClean="0"/>
          </a:p>
        </p:txBody>
      </p:sp>
      <p:sp>
        <p:nvSpPr>
          <p:cNvPr id="1021956" name="Header Placeholder 3"/>
          <p:cNvSpPr>
            <a:spLocks noGrp="1"/>
          </p:cNvSpPr>
          <p:nvPr>
            <p:ph type="hdr" sz="quarter"/>
          </p:nvPr>
        </p:nvSpPr>
        <p:spPr bwMode="auto">
          <a:ln>
            <a:miter lim="800000"/>
            <a:headEnd/>
            <a:tailEnd/>
          </a:ln>
        </p:spPr>
        <p:txBody>
          <a:bodyPr/>
          <a:lstStyle/>
          <a:p>
            <a:pPr>
              <a:defRPr/>
            </a:pPr>
            <a:endParaRPr lang="en-US" smtClean="0">
              <a:solidFill>
                <a:prstClr val="black"/>
              </a:solidFill>
            </a:endParaRPr>
          </a:p>
        </p:txBody>
      </p:sp>
      <p:sp>
        <p:nvSpPr>
          <p:cNvPr id="5" name="Date Placeholder 4"/>
          <p:cNvSpPr>
            <a:spLocks noGrp="1"/>
          </p:cNvSpPr>
          <p:nvPr>
            <p:ph type="dt" sz="quarter" idx="1"/>
          </p:nvPr>
        </p:nvSpPr>
        <p:spPr/>
        <p:txBody>
          <a:bodyPr/>
          <a:lstStyle/>
          <a:p>
            <a:pPr>
              <a:defRPr/>
            </a:pPr>
            <a:fld id="{3430B501-37FA-41D3-8153-1149700E974F}" type="datetime1">
              <a:rPr lang="en-US" smtClean="0">
                <a:solidFill>
                  <a:prstClr val="black"/>
                </a:solidFill>
              </a:rPr>
              <a:pPr>
                <a:defRPr/>
              </a:pPr>
              <a:t>11/09/2015</a:t>
            </a:fld>
            <a:endParaRPr lang="en-US">
              <a:solidFill>
                <a:prstClr val="black"/>
              </a:solidFill>
            </a:endParaRPr>
          </a:p>
        </p:txBody>
      </p:sp>
      <p:sp>
        <p:nvSpPr>
          <p:cNvPr id="365574"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346091A-60C8-4C78-B3B8-E0AD6E10E1D7}" type="slidenum">
              <a:rPr lang="en-US" altLang="en-US" sz="1400">
                <a:solidFill>
                  <a:prstClr val="black"/>
                </a:solidFill>
              </a:rPr>
              <a:pPr>
                <a:spcBef>
                  <a:spcPct val="0"/>
                </a:spcBef>
              </a:pPr>
              <a:t>8</a:t>
            </a:fld>
            <a:endParaRPr lang="en-US" altLang="en-US" sz="1400">
              <a:solidFill>
                <a:prstClr val="black"/>
              </a:solidFill>
            </a:endParaRPr>
          </a:p>
        </p:txBody>
      </p:sp>
    </p:spTree>
    <p:extLst>
      <p:ext uri="{BB962C8B-B14F-4D97-AF65-F5344CB8AC3E}">
        <p14:creationId xmlns:p14="http://schemas.microsoft.com/office/powerpoint/2010/main" val="42728239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7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Arial" pitchFamily="34" charset="0"/>
              <a:buChar char="•"/>
            </a:pPr>
            <a:r>
              <a:rPr lang="en-US" altLang="en-US" dirty="0" smtClean="0"/>
              <a:t> The application books are Blue, so taxpayers sometimes think of application as “Blue Book” </a:t>
            </a:r>
          </a:p>
          <a:p>
            <a:pPr marL="173010" indent="-173010">
              <a:buFontTx/>
              <a:buNone/>
            </a:pPr>
            <a:endParaRPr lang="en-US" altLang="en-US" dirty="0" smtClean="0"/>
          </a:p>
          <a:p>
            <a:pPr lvl="0">
              <a:buFont typeface="Arial" pitchFamily="34" charset="0"/>
              <a:buChar char="•"/>
            </a:pPr>
            <a:r>
              <a:rPr lang="en-US" dirty="0" smtClean="0"/>
              <a:t> Applications usually mailed in mid to late February</a:t>
            </a:r>
            <a:r>
              <a:rPr lang="en-US" baseline="0" dirty="0" smtClean="0"/>
              <a:t> and m</a:t>
            </a:r>
            <a:r>
              <a:rPr lang="en-US" dirty="0" smtClean="0"/>
              <a:t>ust be completed by June; deadline frequently extended</a:t>
            </a:r>
          </a:p>
          <a:p>
            <a:pPr lvl="0">
              <a:buFont typeface="Arial" pitchFamily="34" charset="0"/>
              <a:buChar char="•"/>
            </a:pPr>
            <a:endParaRPr lang="en-US" dirty="0" smtClean="0"/>
          </a:p>
          <a:p>
            <a:pPr lvl="0">
              <a:buFont typeface="Arial" pitchFamily="34" charset="0"/>
              <a:buNone/>
            </a:pPr>
            <a:endParaRPr lang="en-US" altLang="en-US" dirty="0" smtClean="0"/>
          </a:p>
          <a:p>
            <a:pPr marL="173010" indent="-173010"/>
            <a:endParaRPr lang="en-US" altLang="en-US" dirty="0" smtClean="0"/>
          </a:p>
          <a:p>
            <a:pPr marL="173010" indent="-173010"/>
            <a:endParaRPr lang="en-US" altLang="en-US" dirty="0" smtClean="0"/>
          </a:p>
        </p:txBody>
      </p:sp>
      <p:sp>
        <p:nvSpPr>
          <p:cNvPr id="36762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828" indent="-285703">
              <a:spcBef>
                <a:spcPct val="30000"/>
              </a:spcBef>
              <a:defRPr sz="1200">
                <a:solidFill>
                  <a:schemeClr val="tx1"/>
                </a:solidFill>
                <a:latin typeface="Calibri" panose="020F0502020204030204" pitchFamily="34" charset="0"/>
              </a:defRPr>
            </a:lvl2pPr>
            <a:lvl3pPr marL="1142812" indent="-228563">
              <a:spcBef>
                <a:spcPct val="30000"/>
              </a:spcBef>
              <a:defRPr sz="1200">
                <a:solidFill>
                  <a:schemeClr val="tx1"/>
                </a:solidFill>
                <a:latin typeface="Calibri" panose="020F0502020204030204" pitchFamily="34" charset="0"/>
              </a:defRPr>
            </a:lvl3pPr>
            <a:lvl4pPr marL="1599938" indent="-228563">
              <a:spcBef>
                <a:spcPct val="30000"/>
              </a:spcBef>
              <a:defRPr sz="1200">
                <a:solidFill>
                  <a:schemeClr val="tx1"/>
                </a:solidFill>
                <a:latin typeface="Calibri" panose="020F0502020204030204" pitchFamily="34" charset="0"/>
              </a:defRPr>
            </a:lvl4pPr>
            <a:lvl5pPr marL="2057062" indent="-228563">
              <a:spcBef>
                <a:spcPct val="30000"/>
              </a:spcBef>
              <a:defRPr sz="1200">
                <a:solidFill>
                  <a:schemeClr val="tx1"/>
                </a:solidFill>
                <a:latin typeface="Calibri" panose="020F0502020204030204" pitchFamily="34" charset="0"/>
              </a:defRPr>
            </a:lvl5pPr>
            <a:lvl6pPr marL="2514187" indent="-228563" eaLnBrk="0" fontAlgn="base" hangingPunct="0">
              <a:spcBef>
                <a:spcPct val="30000"/>
              </a:spcBef>
              <a:spcAft>
                <a:spcPct val="0"/>
              </a:spcAft>
              <a:defRPr sz="1200">
                <a:solidFill>
                  <a:schemeClr val="tx1"/>
                </a:solidFill>
                <a:latin typeface="Calibri" panose="020F0502020204030204" pitchFamily="34" charset="0"/>
              </a:defRPr>
            </a:lvl6pPr>
            <a:lvl7pPr marL="2971313" indent="-228563" eaLnBrk="0" fontAlgn="base" hangingPunct="0">
              <a:spcBef>
                <a:spcPct val="30000"/>
              </a:spcBef>
              <a:spcAft>
                <a:spcPct val="0"/>
              </a:spcAft>
              <a:defRPr sz="1200">
                <a:solidFill>
                  <a:schemeClr val="tx1"/>
                </a:solidFill>
                <a:latin typeface="Calibri" panose="020F0502020204030204" pitchFamily="34" charset="0"/>
              </a:defRPr>
            </a:lvl7pPr>
            <a:lvl8pPr marL="3428437" indent="-228563" eaLnBrk="0" fontAlgn="base" hangingPunct="0">
              <a:spcBef>
                <a:spcPct val="30000"/>
              </a:spcBef>
              <a:spcAft>
                <a:spcPct val="0"/>
              </a:spcAft>
              <a:defRPr sz="1200">
                <a:solidFill>
                  <a:schemeClr val="tx1"/>
                </a:solidFill>
                <a:latin typeface="Calibri" panose="020F0502020204030204" pitchFamily="34" charset="0"/>
              </a:defRPr>
            </a:lvl8pPr>
            <a:lvl9pPr marL="3885563" indent="-2285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73B0C0-D3BD-4579-9BD6-27185F7EEB58}" type="slidenum">
              <a:rPr lang="en-US" altLang="en-US" sz="1400">
                <a:solidFill>
                  <a:prstClr val="black"/>
                </a:solidFill>
              </a:rPr>
              <a:pPr>
                <a:spcBef>
                  <a:spcPct val="0"/>
                </a:spcBef>
              </a:pPr>
              <a:t>9</a:t>
            </a:fld>
            <a:endParaRPr lang="en-US" altLang="en-US" sz="1400" dirty="0">
              <a:solidFill>
                <a:prstClr val="black"/>
              </a:solidFill>
            </a:endParaRPr>
          </a:p>
        </p:txBody>
      </p:sp>
    </p:spTree>
    <p:extLst>
      <p:ext uri="{BB962C8B-B14F-4D97-AF65-F5344CB8AC3E}">
        <p14:creationId xmlns:p14="http://schemas.microsoft.com/office/powerpoint/2010/main" val="891969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778"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p:spPr>
            <p:txBody>
              <a:bodyPr wrap="none" anchor="ctr">
                <a:normAutofit fontScale="70000" lnSpcReduction="20000"/>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sp>
        <p:nvSpPr>
          <p:cNvPr id="1122315" name="Rectangle 7"/>
          <p:cNvSpPr>
            <a:spLocks noGrp="1" noChangeArrowheads="1"/>
          </p:cNvSpPr>
          <p:nvPr>
            <p:ph type="ctrTitle"/>
          </p:nvPr>
        </p:nvSpPr>
        <p:spPr>
          <a:xfrm>
            <a:off x="990600" y="2130425"/>
            <a:ext cx="7772400" cy="1470025"/>
          </a:xfrm>
        </p:spPr>
        <p:txBody>
          <a:bodyPr/>
          <a:lstStyle>
            <a:lvl1pPr algn="ctr">
              <a:defRPr/>
            </a:lvl1pPr>
          </a:lstStyle>
          <a:p>
            <a:r>
              <a:rPr lang="en-US" smtClean="0"/>
              <a:t>Click to edit Master title style</a:t>
            </a:r>
            <a:endParaRPr lang="en-US"/>
          </a:p>
        </p:txBody>
      </p:sp>
      <p:sp>
        <p:nvSpPr>
          <p:cNvPr id="1122316" name="Rectangle 8"/>
          <p:cNvSpPr>
            <a:spLocks noGrp="1" noChangeArrowheads="1"/>
          </p:cNvSpPr>
          <p:nvPr>
            <p:ph type="subTitle" idx="1"/>
          </p:nvPr>
        </p:nvSpPr>
        <p:spPr>
          <a:xfrm>
            <a:off x="1143000" y="3810000"/>
            <a:ext cx="7467600" cy="1981200"/>
          </a:xfrm>
        </p:spPr>
        <p:txBody>
          <a:bodyPr/>
          <a:lstStyle>
            <a:lvl1pPr marL="0" indent="0" algn="ctr">
              <a:buFont typeface="Wingdings" pitchFamily="2" charset="2"/>
              <a:buNone/>
              <a:defRPr/>
            </a:lvl1pPr>
          </a:lstStyle>
          <a:p>
            <a:r>
              <a:rPr lang="en-US" smtClean="0"/>
              <a:t>Click to edit Master subtitle style</a:t>
            </a:r>
            <a:endParaRPr lang="en-US" dirty="0"/>
          </a:p>
        </p:txBody>
      </p:sp>
      <p:sp>
        <p:nvSpPr>
          <p:cNvPr id="13" name="Rectangle 9"/>
          <p:cNvSpPr>
            <a:spLocks noGrp="1" noChangeArrowheads="1"/>
          </p:cNvSpPr>
          <p:nvPr>
            <p:ph type="dt" sz="half" idx="10"/>
          </p:nvPr>
        </p:nvSpPr>
        <p:spPr>
          <a:xfrm>
            <a:off x="457200" y="6400800"/>
            <a:ext cx="1984375" cy="301625"/>
          </a:xfrm>
        </p:spPr>
        <p:txBody>
          <a:bodyPr/>
          <a:lstStyle>
            <a:lvl1pPr>
              <a:defRPr/>
            </a:lvl1pPr>
          </a:lstStyle>
          <a:p>
            <a:pPr>
              <a:defRPr/>
            </a:pPr>
            <a:r>
              <a:rPr lang="en-US" smtClean="0"/>
              <a:t>2014-09-17</a:t>
            </a:r>
            <a:endParaRPr lang="en-US"/>
          </a:p>
        </p:txBody>
      </p:sp>
      <p:sp>
        <p:nvSpPr>
          <p:cNvPr id="15" name="Rectangle 11"/>
          <p:cNvSpPr>
            <a:spLocks noGrp="1" noChangeArrowheads="1"/>
          </p:cNvSpPr>
          <p:nvPr>
            <p:ph type="sldNum" sz="quarter" idx="12"/>
          </p:nvPr>
        </p:nvSpPr>
        <p:spPr>
          <a:xfrm>
            <a:off x="6781800" y="6400800"/>
            <a:ext cx="1901825" cy="301625"/>
          </a:xfrm>
        </p:spPr>
        <p:txBody>
          <a:bodyPr/>
          <a:lstStyle>
            <a:lvl1pPr>
              <a:defRPr smtClean="0"/>
            </a:lvl1pPr>
          </a:lstStyle>
          <a:p>
            <a:pPr>
              <a:defRPr/>
            </a:pPr>
            <a:fld id="{0727517F-B0C9-4C90-880D-F755826661DE}" type="slidenum">
              <a:rPr lang="en-US" altLang="en-US"/>
              <a:pPr>
                <a:defRPr/>
              </a:pPr>
              <a:t>‹#›</a:t>
            </a:fld>
            <a:endParaRPr lang="en-US" altLang="en-US"/>
          </a:p>
        </p:txBody>
      </p:sp>
      <p:sp>
        <p:nvSpPr>
          <p:cNvPr id="1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3570349877"/>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5" name="Rectangle 11"/>
          <p:cNvSpPr>
            <a:spLocks noGrp="1" noChangeArrowheads="1"/>
          </p:cNvSpPr>
          <p:nvPr>
            <p:ph type="sldNum" sz="quarter" idx="11"/>
          </p:nvPr>
        </p:nvSpPr>
        <p:spPr>
          <a:ln/>
        </p:spPr>
        <p:txBody>
          <a:bodyPr/>
          <a:lstStyle>
            <a:lvl1pPr>
              <a:defRPr/>
            </a:lvl1pPr>
          </a:lstStyle>
          <a:p>
            <a:pPr>
              <a:defRPr/>
            </a:pPr>
            <a:fld id="{627FCEAF-D0D5-4D38-A667-05E01D81FA01}"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1891269827"/>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5" name="Rectangle 11"/>
          <p:cNvSpPr>
            <a:spLocks noGrp="1" noChangeArrowheads="1"/>
          </p:cNvSpPr>
          <p:nvPr>
            <p:ph type="sldNum" sz="quarter" idx="11"/>
          </p:nvPr>
        </p:nvSpPr>
        <p:spPr>
          <a:ln/>
        </p:spPr>
        <p:txBody>
          <a:bodyPr/>
          <a:lstStyle>
            <a:lvl1pPr>
              <a:defRPr/>
            </a:lvl1pPr>
          </a:lstStyle>
          <a:p>
            <a:pPr>
              <a:defRPr/>
            </a:pPr>
            <a:fld id="{F090375F-B8A6-4F0B-AF0F-67C01E428B6A}"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1206856689"/>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6" name="Rectangle 11"/>
          <p:cNvSpPr>
            <a:spLocks noGrp="1" noChangeArrowheads="1"/>
          </p:cNvSpPr>
          <p:nvPr>
            <p:ph type="sldNum" sz="quarter" idx="11"/>
          </p:nvPr>
        </p:nvSpPr>
        <p:spPr>
          <a:ln/>
        </p:spPr>
        <p:txBody>
          <a:bodyPr/>
          <a:lstStyle>
            <a:lvl1pPr>
              <a:defRPr/>
            </a:lvl1pPr>
          </a:lstStyle>
          <a:p>
            <a:pPr>
              <a:defRPr/>
            </a:pPr>
            <a:fld id="{7956E920-DF7C-4C6D-8A19-8D6C407D84EE}"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2241180908"/>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7244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44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8" name="Rectangle 11"/>
          <p:cNvSpPr>
            <a:spLocks noGrp="1" noChangeArrowheads="1"/>
          </p:cNvSpPr>
          <p:nvPr>
            <p:ph type="sldNum" sz="quarter" idx="11"/>
          </p:nvPr>
        </p:nvSpPr>
        <p:spPr>
          <a:ln/>
        </p:spPr>
        <p:txBody>
          <a:bodyPr/>
          <a:lstStyle>
            <a:lvl1pPr>
              <a:defRPr/>
            </a:lvl1pPr>
          </a:lstStyle>
          <a:p>
            <a:pPr>
              <a:defRPr/>
            </a:pPr>
            <a:fld id="{A38D6082-F22A-4734-8099-26DC72D35DD8}" type="slidenum">
              <a:rPr lang="en-US" altLang="en-US"/>
              <a:pPr>
                <a:defRPr/>
              </a:pPr>
              <a:t>‹#›</a:t>
            </a:fld>
            <a:endParaRPr lang="en-US" altLang="en-US"/>
          </a:p>
        </p:txBody>
      </p:sp>
      <p:sp>
        <p:nvSpPr>
          <p:cNvPr id="10" name="Footer Placeholder 1"/>
          <p:cNvSpPr>
            <a:spLocks noGrp="1"/>
          </p:cNvSpPr>
          <p:nvPr>
            <p:ph type="ftr" sz="quarter" idx="12"/>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1879231814"/>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4" name="Rectangle 11"/>
          <p:cNvSpPr>
            <a:spLocks noGrp="1" noChangeArrowheads="1"/>
          </p:cNvSpPr>
          <p:nvPr>
            <p:ph type="sldNum" sz="quarter" idx="11"/>
          </p:nvPr>
        </p:nvSpPr>
        <p:spPr>
          <a:ln/>
        </p:spPr>
        <p:txBody>
          <a:bodyPr/>
          <a:lstStyle>
            <a:lvl1pPr>
              <a:defRPr/>
            </a:lvl1pPr>
          </a:lstStyle>
          <a:p>
            <a:pPr>
              <a:defRPr/>
            </a:pPr>
            <a:fld id="{55728B97-D0F9-43B3-BCA0-A49776DBC85D}" type="slidenum">
              <a:rPr lang="en-US" altLang="en-US"/>
              <a:pPr>
                <a:defRPr/>
              </a:pPr>
              <a:t>‹#›</a:t>
            </a:fld>
            <a:endParaRPr lang="en-US" altLang="en-US"/>
          </a:p>
        </p:txBody>
      </p:sp>
      <p:sp>
        <p:nvSpPr>
          <p:cNvPr id="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3914779533"/>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3" name="Rectangle 11"/>
          <p:cNvSpPr>
            <a:spLocks noGrp="1" noChangeArrowheads="1"/>
          </p:cNvSpPr>
          <p:nvPr>
            <p:ph type="sldNum" sz="quarter" idx="11"/>
          </p:nvPr>
        </p:nvSpPr>
        <p:spPr>
          <a:ln/>
        </p:spPr>
        <p:txBody>
          <a:bodyPr/>
          <a:lstStyle>
            <a:lvl1pPr>
              <a:defRPr/>
            </a:lvl1pPr>
          </a:lstStyle>
          <a:p>
            <a:pPr>
              <a:defRPr/>
            </a:pPr>
            <a:fld id="{35EE5FE8-0449-4FAB-9024-CDB22BDA78C5}" type="slidenum">
              <a:rPr lang="en-US" altLang="en-US"/>
              <a:pPr>
                <a:defRPr/>
              </a:pPr>
              <a:t>‹#›</a:t>
            </a:fld>
            <a:endParaRPr lang="en-US" altLang="en-US"/>
          </a:p>
        </p:txBody>
      </p:sp>
      <p:sp>
        <p:nvSpPr>
          <p:cNvPr id="5"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3180807507"/>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6" name="Rectangle 11"/>
          <p:cNvSpPr>
            <a:spLocks noGrp="1" noChangeArrowheads="1"/>
          </p:cNvSpPr>
          <p:nvPr>
            <p:ph type="sldNum" sz="quarter" idx="11"/>
          </p:nvPr>
        </p:nvSpPr>
        <p:spPr>
          <a:ln/>
        </p:spPr>
        <p:txBody>
          <a:bodyPr/>
          <a:lstStyle>
            <a:lvl1pPr>
              <a:defRPr/>
            </a:lvl1pPr>
          </a:lstStyle>
          <a:p>
            <a:pPr>
              <a:defRPr/>
            </a:pPr>
            <a:fld id="{81B633AC-A754-4F92-AB1E-2CFB9C6A74F6}"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1770462054"/>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6" name="Rectangle 11"/>
          <p:cNvSpPr>
            <a:spLocks noGrp="1" noChangeArrowheads="1"/>
          </p:cNvSpPr>
          <p:nvPr>
            <p:ph type="sldNum" sz="quarter" idx="11"/>
          </p:nvPr>
        </p:nvSpPr>
        <p:spPr>
          <a:ln/>
        </p:spPr>
        <p:txBody>
          <a:bodyPr/>
          <a:lstStyle>
            <a:lvl1pPr>
              <a:defRPr/>
            </a:lvl1pPr>
          </a:lstStyle>
          <a:p>
            <a:pPr>
              <a:defRPr/>
            </a:pPr>
            <a:fld id="{4B166F7D-5E7B-4F84-9233-B1E5EC7A2025}"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916924721"/>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2" name="Rectangle 3"/>
            <p:cNvSpPr>
              <a:spLocks noChangeArrowheads="1"/>
            </p:cNvSpPr>
            <p:nvPr/>
          </p:nvSpPr>
          <p:spPr bwMode="auto">
            <a:xfrm>
              <a:off x="0" y="0"/>
              <a:ext cx="384" cy="3072"/>
            </a:xfrm>
            <a:prstGeom prst="rect">
              <a:avLst/>
            </a:prstGeom>
            <a:solidFill>
              <a:schemeClr val="accent1"/>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grpSp>
          <p:nvGrpSpPr>
            <p:cNvPr id="1033" name="Group 4"/>
            <p:cNvGrpSpPr>
              <a:grpSpLocks/>
            </p:cNvGrpSpPr>
            <p:nvPr/>
          </p:nvGrpSpPr>
          <p:grpSpPr bwMode="auto">
            <a:xfrm>
              <a:off x="240" y="893"/>
              <a:ext cx="5232" cy="115"/>
              <a:chOff x="240" y="893"/>
              <a:chExt cx="5232" cy="115"/>
            </a:xfrm>
          </p:grpSpPr>
          <p:sp>
            <p:nvSpPr>
              <p:cNvPr id="1034" name="Rectangle 5"/>
              <p:cNvSpPr>
                <a:spLocks noChangeArrowheads="1"/>
              </p:cNvSpPr>
              <p:nvPr/>
            </p:nvSpPr>
            <p:spPr bwMode="auto">
              <a:xfrm>
                <a:off x="4320" y="893"/>
                <a:ext cx="1152" cy="115"/>
              </a:xfrm>
              <a:prstGeom prst="rect">
                <a:avLst/>
              </a:prstGeom>
              <a:solidFill>
                <a:schemeClr val="folHlink"/>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sp>
            <p:nvSpPr>
              <p:cNvPr id="1035"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027" name="Rectangle 7"/>
          <p:cNvSpPr>
            <a:spLocks noGrp="1" noChangeArrowheads="1"/>
          </p:cNvSpPr>
          <p:nvPr>
            <p:ph type="title"/>
          </p:nvPr>
        </p:nvSpPr>
        <p:spPr bwMode="auto">
          <a:xfrm>
            <a:off x="609600" y="277813"/>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smtClean="0"/>
              <a:t>Click to edit Master title style</a:t>
            </a:r>
            <a:endParaRPr lang="en-US" altLang="en-US" dirty="0" smtClean="0"/>
          </a:p>
        </p:txBody>
      </p:sp>
      <p:sp>
        <p:nvSpPr>
          <p:cNvPr id="1028" name="Rectangle 8"/>
          <p:cNvSpPr>
            <a:spLocks noGrp="1" noChangeArrowheads="1"/>
          </p:cNvSpPr>
          <p:nvPr>
            <p:ph type="body" idx="1"/>
          </p:nvPr>
        </p:nvSpPr>
        <p:spPr bwMode="auto">
          <a:xfrm>
            <a:off x="609600" y="1600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58057" name="Rectangle 9"/>
          <p:cNvSpPr>
            <a:spLocks noGrp="1" noChangeArrowheads="1"/>
          </p:cNvSpPr>
          <p:nvPr>
            <p:ph type="dt" sz="half" idx="2"/>
          </p:nvPr>
        </p:nvSpPr>
        <p:spPr bwMode="auto">
          <a:xfrm>
            <a:off x="457200" y="6400800"/>
            <a:ext cx="1981200" cy="3016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sz="1000">
                <a:latin typeface="+mn-lt"/>
                <a:cs typeface="Arial" charset="0"/>
              </a:defRPr>
            </a:lvl1pPr>
          </a:lstStyle>
          <a:p>
            <a:pPr>
              <a:defRPr/>
            </a:pPr>
            <a:r>
              <a:rPr lang="en-US" smtClean="0"/>
              <a:t>2014-09-17</a:t>
            </a:r>
            <a:endParaRPr lang="en-US"/>
          </a:p>
        </p:txBody>
      </p:sp>
      <p:sp>
        <p:nvSpPr>
          <p:cNvPr id="258059" name="Rectangle 11"/>
          <p:cNvSpPr>
            <a:spLocks noGrp="1" noChangeArrowheads="1"/>
          </p:cNvSpPr>
          <p:nvPr>
            <p:ph type="sldNum" sz="quarter" idx="4"/>
          </p:nvPr>
        </p:nvSpPr>
        <p:spPr bwMode="auto">
          <a:xfrm>
            <a:off x="6781800"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sz="1000" smtClean="0">
                <a:latin typeface="+mn-lt"/>
                <a:cs typeface="Arial" panose="020B0604020202020204" pitchFamily="34" charset="0"/>
              </a:defRPr>
            </a:lvl1pPr>
          </a:lstStyle>
          <a:p>
            <a:pPr>
              <a:defRPr/>
            </a:pPr>
            <a:fld id="{7DBD8DE5-9380-4B70-8F1A-AEF6BC3E3575}" type="slidenum">
              <a:rPr lang="en-US" altLang="en-US" smtClean="0"/>
              <a:pPr>
                <a:defRPr/>
              </a:pPr>
              <a:t>‹#›</a:t>
            </a:fld>
            <a:endParaRPr lang="en-US" altLang="en-US"/>
          </a:p>
        </p:txBody>
      </p:sp>
      <p:sp>
        <p:nvSpPr>
          <p:cNvPr id="1031"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cSld>
  <p:clrMap bg1="lt1" tx1="dk1" bg2="lt2" tx2="dk2" accent1="accent1" accent2="accent2" accent3="accent3" accent4="accent4" accent5="accent5" accent6="accent6" hlink="hlink" folHlink="folHlink"/>
  <p:sldLayoutIdLst>
    <p:sldLayoutId id="2147485995" r:id="rId1"/>
    <p:sldLayoutId id="2147485982" r:id="rId2"/>
    <p:sldLayoutId id="2147485983" r:id="rId3"/>
    <p:sldLayoutId id="2147485984" r:id="rId4"/>
    <p:sldLayoutId id="2147485985" r:id="rId5"/>
    <p:sldLayoutId id="2147485986" r:id="rId6"/>
    <p:sldLayoutId id="2147485987" r:id="rId7"/>
    <p:sldLayoutId id="2147485988" r:id="rId8"/>
    <p:sldLayoutId id="2147485989" r:id="rId9"/>
  </p:sldLayoutIdLst>
  <p:transition/>
  <p:timing>
    <p:tnLst>
      <p:par>
        <p:cTn id="1" dur="indefinite" restart="never" nodeType="tmRoot"/>
      </p:par>
    </p:tnLst>
  </p:timing>
  <p:hf hdr="0" ftr="0" dt="0"/>
  <p:txStyles>
    <p:titleStyle>
      <a:lvl1pPr algn="l" rtl="0" eaLnBrk="1" fontAlgn="base" hangingPunct="1">
        <a:spcBef>
          <a:spcPct val="0"/>
        </a:spcBef>
        <a:spcAft>
          <a:spcPct val="0"/>
        </a:spcAft>
        <a:defRPr sz="4200" b="1">
          <a:solidFill>
            <a:schemeClr val="tx2"/>
          </a:solidFill>
          <a:latin typeface="+mj-lt"/>
          <a:ea typeface="+mj-ea"/>
          <a:cs typeface="+mj-cs"/>
        </a:defRPr>
      </a:lvl1pPr>
      <a:lvl2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2pPr>
      <a:lvl3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3pPr>
      <a:lvl4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4pPr>
      <a:lvl5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5pPr>
      <a:lvl6pPr marL="4572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6pPr>
      <a:lvl7pPr marL="9144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7pPr>
      <a:lvl8pPr marL="13716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8pPr>
      <a:lvl9pPr marL="18288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9pPr>
    </p:titleStyle>
    <p:bodyStyle>
      <a:lvl1pPr marL="342900" indent="-342900" algn="l" rtl="0" eaLnBrk="1" fontAlgn="base" hangingPunct="1">
        <a:spcBef>
          <a:spcPct val="20000"/>
        </a:spcBef>
        <a:spcAft>
          <a:spcPct val="0"/>
        </a:spcAft>
        <a:buClr>
          <a:schemeClr val="folHlink"/>
        </a:buClr>
        <a:buSzPct val="90000"/>
        <a:buFont typeface="Wingdings" panose="05000000000000000000"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anose="05000000000000000000" pitchFamily="2" charset="2"/>
        <a:buChar char="n"/>
        <a:defRPr sz="2800">
          <a:solidFill>
            <a:schemeClr val="tx1"/>
          </a:solidFill>
          <a:latin typeface="+mn-lt"/>
          <a:ea typeface="+mn-ea"/>
        </a:defRPr>
      </a:lvl2pPr>
      <a:lvl3pPr marL="1143000" indent="-228600" algn="l" rtl="0" eaLnBrk="1" fontAlgn="base" hangingPunct="1">
        <a:spcBef>
          <a:spcPct val="20000"/>
        </a:spcBef>
        <a:spcAft>
          <a:spcPct val="0"/>
        </a:spcAft>
        <a:buClr>
          <a:schemeClr val="folHlink"/>
        </a:buClr>
        <a:buSzPct val="55000"/>
        <a:buFont typeface="Wingdings" panose="05000000000000000000" pitchFamily="2" charset="2"/>
        <a:buChar char="n"/>
        <a:defRPr sz="2400">
          <a:solidFill>
            <a:schemeClr val="tx1"/>
          </a:solidFill>
          <a:latin typeface="+mn-lt"/>
          <a:ea typeface="+mn-ea"/>
        </a:defRPr>
      </a:lvl3pPr>
      <a:lvl4pPr marL="16002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6.xml"/><Relationship Id="rId5" Type="http://schemas.openxmlformats.org/officeDocument/2006/relationships/image" Target="../media/image2.jpeg"/><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6.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6.xml"/><Relationship Id="rId5" Type="http://schemas.openxmlformats.org/officeDocument/2006/relationships/image" Target="../media/image2.jpeg"/><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2578" name="Rectangle 2"/>
          <p:cNvSpPr>
            <a:spLocks noGrp="1" noChangeArrowheads="1"/>
          </p:cNvSpPr>
          <p:nvPr>
            <p:ph type="ctrTitle"/>
          </p:nvPr>
        </p:nvSpPr>
        <p:spPr>
          <a:xfrm>
            <a:off x="990600" y="1295400"/>
            <a:ext cx="7772400" cy="2305050"/>
          </a:xfrm>
        </p:spPr>
        <p:txBody>
          <a:bodyPr/>
          <a:lstStyle/>
          <a:p>
            <a:r>
              <a:rPr lang="en-US" altLang="en-US" dirty="0" smtClean="0"/>
              <a:t>Property Tax Rebates &amp; Recoveries</a:t>
            </a:r>
            <a:br>
              <a:rPr lang="en-US" altLang="en-US" dirty="0" smtClean="0"/>
            </a:br>
            <a:r>
              <a:rPr lang="en-US" altLang="en-US" dirty="0" smtClean="0"/>
              <a:t>PTR &amp; Homestead Benefit</a:t>
            </a:r>
          </a:p>
        </p:txBody>
      </p:sp>
      <p:sp>
        <p:nvSpPr>
          <p:cNvPr id="792579" name="Rectangle 3"/>
          <p:cNvSpPr>
            <a:spLocks noGrp="1" noChangeArrowheads="1"/>
          </p:cNvSpPr>
          <p:nvPr>
            <p:ph type="subTitle" idx="1"/>
          </p:nvPr>
        </p:nvSpPr>
        <p:spPr/>
        <p:txBody>
          <a:bodyPr>
            <a:normAutofit fontScale="85000" lnSpcReduction="20000"/>
          </a:bodyPr>
          <a:lstStyle/>
          <a:p>
            <a:r>
              <a:rPr lang="en-US" altLang="en-US" dirty="0" smtClean="0">
                <a:solidFill>
                  <a:srgbClr val="330033"/>
                </a:solidFill>
              </a:rPr>
              <a:t>(Federal 1040-Line 21, State Tax Refund Worksheet, &amp;/or Schedule A-Line 6) </a:t>
            </a:r>
          </a:p>
          <a:p>
            <a:r>
              <a:rPr lang="en-US" altLang="en-US" dirty="0" smtClean="0">
                <a:solidFill>
                  <a:srgbClr val="330033"/>
                </a:solidFill>
              </a:rPr>
              <a:t>TaxPrep4Free.org Website  </a:t>
            </a:r>
            <a:r>
              <a:rPr lang="en-US" altLang="en-US" dirty="0">
                <a:solidFill>
                  <a:srgbClr val="330033"/>
                </a:solidFill>
              </a:rPr>
              <a:t>- NJ Special Handling Document</a:t>
            </a:r>
          </a:p>
          <a:p>
            <a:r>
              <a:rPr lang="en-US" altLang="en-US" dirty="0" smtClean="0">
                <a:solidFill>
                  <a:srgbClr val="330033"/>
                </a:solidFill>
              </a:rPr>
              <a:t>NJ Worksheet F</a:t>
            </a:r>
            <a:endParaRPr lang="en-US" altLang="en-US" dirty="0" smtClean="0">
              <a:solidFill>
                <a:srgbClr val="7030A0"/>
              </a:solidFill>
            </a:endParaRPr>
          </a:p>
          <a:p>
            <a:endParaRPr lang="en-US" altLang="en-US" dirty="0" smtClean="0"/>
          </a:p>
          <a:p>
            <a:endParaRPr lang="en-US" altLang="en-US" dirty="0" smtClean="0"/>
          </a:p>
        </p:txBody>
      </p:sp>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2"/>
          </p:nvPr>
        </p:nvSpPr>
        <p:spPr/>
        <p:txBody>
          <a:bodyPr/>
          <a:lstStyle/>
          <a:p>
            <a:fld id="{251E97C6-B5EA-4059-8D5E-F0990EFE7977}" type="slidenum">
              <a:rPr lang="en-US" smtClean="0"/>
              <a:pPr/>
              <a:t>1</a:t>
            </a:fld>
            <a:endParaRPr lang="en-US"/>
          </a:p>
        </p:txBody>
      </p:sp>
    </p:spTree>
    <p:extLst>
      <p:ext uri="{BB962C8B-B14F-4D97-AF65-F5344CB8AC3E}">
        <p14:creationId xmlns:p14="http://schemas.microsoft.com/office/powerpoint/2010/main" val="75092551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PTR Overview Example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Applicant turns 65 in 2014</a:t>
            </a:r>
          </a:p>
          <a:p>
            <a:pPr lvl="1"/>
            <a:r>
              <a:rPr lang="en-US" b="1" dirty="0" smtClean="0">
                <a:solidFill>
                  <a:srgbClr val="FF0000"/>
                </a:solidFill>
              </a:rPr>
              <a:t>PTR-1</a:t>
            </a:r>
            <a:r>
              <a:rPr lang="en-US" dirty="0" smtClean="0"/>
              <a:t> filed in early 2016 (applicant now at least 66)</a:t>
            </a:r>
          </a:p>
          <a:p>
            <a:pPr lvl="2"/>
            <a:r>
              <a:rPr lang="en-US" dirty="0" smtClean="0"/>
              <a:t>PTR-1 probably mailed to TP automatically in early 2016</a:t>
            </a:r>
          </a:p>
          <a:p>
            <a:pPr lvl="3"/>
            <a:r>
              <a:rPr lang="en-US" dirty="0" smtClean="0"/>
              <a:t>If not automatic, can request from state or get online</a:t>
            </a:r>
            <a:endParaRPr lang="en-US" dirty="0"/>
          </a:p>
          <a:p>
            <a:pPr lvl="2"/>
            <a:r>
              <a:rPr lang="en-US" dirty="0" smtClean="0"/>
              <a:t>TP fills in eligibility info for both 2014 and 2015 (and gets taxes paid certification for both 2014 and 2015)</a:t>
            </a:r>
          </a:p>
          <a:p>
            <a:pPr lvl="2"/>
            <a:r>
              <a:rPr lang="en-US" dirty="0" smtClean="0"/>
              <a:t>Base year established as 2014</a:t>
            </a:r>
          </a:p>
          <a:p>
            <a:pPr lvl="2"/>
            <a:r>
              <a:rPr lang="en-US" dirty="0" smtClean="0"/>
              <a:t>Reimbursement amount = (2015 taxes) – (2014 (base year) taxes)</a:t>
            </a:r>
          </a:p>
          <a:p>
            <a:pPr lvl="2"/>
            <a:r>
              <a:rPr lang="en-US" dirty="0" smtClean="0"/>
              <a:t>Check received later in 2016</a:t>
            </a:r>
          </a:p>
          <a:p>
            <a:pPr lvl="1"/>
            <a:r>
              <a:rPr lang="en-US" b="1" dirty="0" smtClean="0">
                <a:solidFill>
                  <a:srgbClr val="FF0000"/>
                </a:solidFill>
              </a:rPr>
              <a:t>PTR-2</a:t>
            </a:r>
            <a:r>
              <a:rPr lang="en-US" dirty="0" smtClean="0"/>
              <a:t> filed in 2017 (and subsequent years)</a:t>
            </a:r>
          </a:p>
          <a:p>
            <a:pPr lvl="2"/>
            <a:r>
              <a:rPr lang="en-US" dirty="0" smtClean="0"/>
              <a:t>Pre-printed PTR-2 mailed to TP early 2017</a:t>
            </a:r>
          </a:p>
          <a:p>
            <a:pPr lvl="2"/>
            <a:r>
              <a:rPr lang="en-US" dirty="0" smtClean="0"/>
              <a:t>TP fills in eligibility info for 2016 and gets taxes paid certification for 2016</a:t>
            </a:r>
          </a:p>
          <a:p>
            <a:pPr lvl="2"/>
            <a:r>
              <a:rPr lang="en-US" dirty="0" smtClean="0"/>
              <a:t>Reimbursement amount = (2016 taxes) – (2014 (base year) taxes)</a:t>
            </a:r>
          </a:p>
          <a:p>
            <a:pPr lvl="2"/>
            <a:r>
              <a:rPr lang="en-US" dirty="0" smtClean="0"/>
              <a:t>Check received later in 2017</a:t>
            </a:r>
          </a:p>
          <a:p>
            <a:pPr lvl="2"/>
            <a:endParaRPr lang="en-US" dirty="0" smtClean="0"/>
          </a:p>
        </p:txBody>
      </p:sp>
      <p:sp>
        <p:nvSpPr>
          <p:cNvPr id="4" name="Date Placeholder 3"/>
          <p:cNvSpPr>
            <a:spLocks noGrp="1"/>
          </p:cNvSpPr>
          <p:nvPr>
            <p:ph type="dt" sz="half" idx="10"/>
          </p:nvPr>
        </p:nvSpPr>
        <p:spPr/>
        <p:txBody>
          <a:bodyPr/>
          <a:lstStyle/>
          <a:p>
            <a:r>
              <a:rPr lang="en-US" smtClean="0"/>
              <a:t>11-09-2015</a:t>
            </a:r>
            <a:endParaRPr lang="en-US" dirty="0"/>
          </a:p>
        </p:txBody>
      </p:sp>
      <p:sp>
        <p:nvSpPr>
          <p:cNvPr id="5" name="Footer Placeholder 4"/>
          <p:cNvSpPr>
            <a:spLocks noGrp="1"/>
          </p:cNvSpPr>
          <p:nvPr>
            <p:ph type="ftr" sz="quarter" idx="3"/>
          </p:nvPr>
        </p:nvSpPr>
        <p:spPr/>
        <p:txBody>
          <a:bodyPr/>
          <a:lstStyle/>
          <a:p>
            <a:r>
              <a:rPr lang="en-US" smtClean="0"/>
              <a:t>NJ TAX TY2014 v1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10</a:t>
            </a:fld>
            <a:endParaRPr lang="en-US"/>
          </a:p>
        </p:txBody>
      </p:sp>
    </p:spTree>
    <p:extLst>
      <p:ext uri="{BB962C8B-B14F-4D97-AF65-F5344CB8AC3E}">
        <p14:creationId xmlns:p14="http://schemas.microsoft.com/office/powerpoint/2010/main" val="70106438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5" name="Title 1"/>
          <p:cNvSpPr>
            <a:spLocks noGrp="1"/>
          </p:cNvSpPr>
          <p:nvPr>
            <p:ph type="title"/>
          </p:nvPr>
        </p:nvSpPr>
        <p:spPr/>
        <p:txBody>
          <a:bodyPr>
            <a:normAutofit/>
          </a:bodyPr>
          <a:lstStyle/>
          <a:p>
            <a:r>
              <a:rPr lang="en-US" altLang="en-US" dirty="0" smtClean="0"/>
              <a:t>PTR Overview</a:t>
            </a:r>
          </a:p>
        </p:txBody>
      </p:sp>
      <p:sp>
        <p:nvSpPr>
          <p:cNvPr id="366596" name="Content Placeholder 2"/>
          <p:cNvSpPr>
            <a:spLocks noGrp="1"/>
          </p:cNvSpPr>
          <p:nvPr>
            <p:ph idx="1"/>
          </p:nvPr>
        </p:nvSpPr>
        <p:spPr>
          <a:xfrm>
            <a:off x="609600" y="1524000"/>
            <a:ext cx="8077200" cy="4876800"/>
          </a:xfrm>
        </p:spPr>
        <p:txBody>
          <a:bodyPr>
            <a:normAutofit lnSpcReduction="10000"/>
          </a:bodyPr>
          <a:lstStyle/>
          <a:p>
            <a:r>
              <a:rPr lang="en-US" dirty="0" smtClean="0"/>
              <a:t>If TP did not apply for PTR when first eligible or missed a year, then TP can file an application for a prior year</a:t>
            </a:r>
          </a:p>
          <a:p>
            <a:pPr lvl="1"/>
            <a:r>
              <a:rPr lang="en-US" dirty="0" smtClean="0"/>
              <a:t>Although PTR checks will not be issued for the prior years since filing deadline was missed, this </a:t>
            </a:r>
            <a:r>
              <a:rPr lang="en-US" dirty="0"/>
              <a:t>c</a:t>
            </a:r>
            <a:r>
              <a:rPr lang="en-US" dirty="0" smtClean="0"/>
              <a:t>ould allow TP to claim a lower base year amount</a:t>
            </a:r>
          </a:p>
          <a:p>
            <a:pPr lvl="1"/>
            <a:r>
              <a:rPr lang="en-US" dirty="0" smtClean="0"/>
              <a:t>Refer taxpayer to the PTR hotline for assistance</a:t>
            </a:r>
            <a:endParaRPr lang="en-US" dirty="0" smtClean="0">
              <a:solidFill>
                <a:srgbClr val="001132"/>
              </a:solidFill>
            </a:endParaRPr>
          </a:p>
          <a:p>
            <a:r>
              <a:rPr lang="en-US" dirty="0" smtClean="0">
                <a:solidFill>
                  <a:srgbClr val="001132"/>
                </a:solidFill>
              </a:rPr>
              <a:t>Details on completing the PTR application covered in separate module</a:t>
            </a:r>
          </a:p>
          <a:p>
            <a:pPr>
              <a:buNone/>
            </a:pPr>
            <a:endParaRPr lang="en-US" altLang="en-US" dirty="0" smtClean="0"/>
          </a:p>
          <a:p>
            <a:pPr marL="0" indent="0">
              <a:buNone/>
            </a:pPr>
            <a:endParaRPr lang="en-US" altLang="en-US" dirty="0" smtClean="0"/>
          </a:p>
        </p:txBody>
      </p:sp>
      <p:sp>
        <p:nvSpPr>
          <p:cNvPr id="366597" name="Slide Number Placeholder 5"/>
          <p:cNvSpPr txBox="1">
            <a:spLocks noGrp="1"/>
          </p:cNvSpPr>
          <p:nvPr/>
        </p:nvSpPr>
        <p:spPr bwMode="auto">
          <a:xfrm>
            <a:off x="6781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8EF95CEF-0744-43F2-A6FC-6EE55697D145}" type="slidenum">
              <a:rPr lang="en-US" altLang="en-US" sz="1000">
                <a:solidFill>
                  <a:srgbClr val="000000"/>
                </a:solidFill>
              </a:rPr>
              <a:pPr algn="r" eaLnBrk="1" hangingPunct="1">
                <a:spcBef>
                  <a:spcPct val="0"/>
                </a:spcBef>
                <a:buClrTx/>
                <a:buSzTx/>
                <a:buFontTx/>
                <a:buNone/>
              </a:pPr>
              <a:t>11</a:t>
            </a:fld>
            <a:endParaRPr lang="en-US" altLang="en-US" sz="1000" dirty="0">
              <a:solidFill>
                <a:srgbClr val="000000"/>
              </a:solidFill>
            </a:endParaRPr>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smtClean="0"/>
              <a:t>(cont’d)</a:t>
            </a:r>
            <a:endParaRPr lang="en-US" sz="1600" dirty="0"/>
          </a:p>
        </p:txBody>
      </p:sp>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11</a:t>
            </a:fld>
            <a:endParaRPr lang="en-US"/>
          </a:p>
        </p:txBody>
      </p:sp>
    </p:spTree>
    <p:extLst>
      <p:ext uri="{BB962C8B-B14F-4D97-AF65-F5344CB8AC3E}">
        <p14:creationId xmlns:p14="http://schemas.microsoft.com/office/powerpoint/2010/main" val="57101294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Slide Number Placeholder 5"/>
          <p:cNvSpPr txBox="1">
            <a:spLocks noGrp="1"/>
          </p:cNvSpPr>
          <p:nvPr/>
        </p:nvSpPr>
        <p:spPr bwMode="auto">
          <a:xfrm>
            <a:off x="6781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227F792C-006E-4FB8-9653-187FD5F0585B}" type="slidenum">
              <a:rPr lang="en-US" altLang="en-US" sz="1000">
                <a:solidFill>
                  <a:srgbClr val="000000"/>
                </a:solidFill>
              </a:rPr>
              <a:pPr algn="r" eaLnBrk="1" hangingPunct="1">
                <a:spcBef>
                  <a:spcPct val="0"/>
                </a:spcBef>
                <a:buClrTx/>
                <a:buSzTx/>
                <a:buFontTx/>
                <a:buNone/>
              </a:pPr>
              <a:t>12</a:t>
            </a:fld>
            <a:endParaRPr lang="en-US" altLang="en-US" sz="1000">
              <a:solidFill>
                <a:srgbClr val="000000"/>
              </a:solidFill>
            </a:endParaRPr>
          </a:p>
        </p:txBody>
      </p:sp>
      <p:sp>
        <p:nvSpPr>
          <p:cNvPr id="376836" name="Rectangle 2"/>
          <p:cNvSpPr>
            <a:spLocks noGrp="1" noChangeArrowheads="1"/>
          </p:cNvSpPr>
          <p:nvPr>
            <p:ph type="title"/>
          </p:nvPr>
        </p:nvSpPr>
        <p:spPr/>
        <p:txBody>
          <a:bodyPr/>
          <a:lstStyle/>
          <a:p>
            <a:r>
              <a:rPr lang="en-US" altLang="en-US" dirty="0" smtClean="0"/>
              <a:t>NJ Property Tax Relief – Other</a:t>
            </a:r>
            <a:br>
              <a:rPr lang="en-US" altLang="en-US" dirty="0" smtClean="0"/>
            </a:br>
            <a:r>
              <a:rPr lang="en-US" altLang="en-US" sz="2400" dirty="0" smtClean="0"/>
              <a:t>Administered By Local Municipality</a:t>
            </a:r>
          </a:p>
        </p:txBody>
      </p:sp>
      <p:sp>
        <p:nvSpPr>
          <p:cNvPr id="376837" name="Rectangle 3"/>
          <p:cNvSpPr>
            <a:spLocks noGrp="1" noChangeArrowheads="1"/>
          </p:cNvSpPr>
          <p:nvPr>
            <p:ph idx="1"/>
          </p:nvPr>
        </p:nvSpPr>
        <p:spPr/>
        <p:txBody>
          <a:bodyPr>
            <a:normAutofit/>
          </a:bodyPr>
          <a:lstStyle/>
          <a:p>
            <a:pPr>
              <a:lnSpc>
                <a:spcPct val="80000"/>
              </a:lnSpc>
            </a:pPr>
            <a:r>
              <a:rPr lang="en-US" altLang="en-US" b="1" u="sng" smtClean="0"/>
              <a:t>Annual Property Tax Deduction for Senior Citizens, Disabled Persons:</a:t>
            </a:r>
            <a:r>
              <a:rPr lang="en-US" altLang="en-US" sz="2200" b="1" smtClean="0"/>
              <a:t/>
            </a:r>
            <a:br>
              <a:rPr lang="en-US" altLang="en-US" sz="2200" b="1" smtClean="0"/>
            </a:br>
            <a:r>
              <a:rPr lang="en-US" altLang="en-US" sz="2800" smtClean="0"/>
              <a:t>Annual deduction of up to $250 from property taxes for homeowners age 65 and older or disabled who meet certain income and residency requirements </a:t>
            </a:r>
            <a:endParaRPr lang="en-US" altLang="en-US" sz="2800" u="sng" smtClean="0"/>
          </a:p>
          <a:p>
            <a:pPr>
              <a:lnSpc>
                <a:spcPct val="80000"/>
              </a:lnSpc>
            </a:pPr>
            <a:r>
              <a:rPr lang="en-US" altLang="en-US" b="1" u="sng" smtClean="0"/>
              <a:t>Annual Deduction for Veterans:</a:t>
            </a:r>
            <a:r>
              <a:rPr lang="en-US" altLang="en-US" u="sng" smtClean="0"/>
              <a:t> </a:t>
            </a:r>
            <a:r>
              <a:rPr lang="en-US" altLang="en-US" sz="2200" smtClean="0"/>
              <a:t/>
            </a:r>
            <a:br>
              <a:rPr lang="en-US" altLang="en-US" sz="2200" smtClean="0"/>
            </a:br>
            <a:r>
              <a:rPr lang="en-US" altLang="en-US" sz="2800" smtClean="0"/>
              <a:t>Annual deduction of up to $250 from taxes due on the real or personal property of qualified war veterans and their unmarried surviving spouses/surviving civil union partners/surviving domestic partners</a:t>
            </a:r>
            <a:endParaRPr lang="en-US" altLang="en-US" sz="2800" dirty="0" smtClean="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12</a:t>
            </a:fld>
            <a:endParaRPr lang="en-US"/>
          </a:p>
        </p:txBody>
      </p:sp>
    </p:spTree>
    <p:extLst>
      <p:ext uri="{BB962C8B-B14F-4D97-AF65-F5344CB8AC3E}">
        <p14:creationId xmlns:p14="http://schemas.microsoft.com/office/powerpoint/2010/main" val="262567903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Slide Number Placeholder 5"/>
          <p:cNvSpPr txBox="1">
            <a:spLocks noGrp="1"/>
          </p:cNvSpPr>
          <p:nvPr/>
        </p:nvSpPr>
        <p:spPr bwMode="auto">
          <a:xfrm>
            <a:off x="6781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227F792C-006E-4FB8-9653-187FD5F0585B}" type="slidenum">
              <a:rPr lang="en-US" altLang="en-US" sz="1000">
                <a:solidFill>
                  <a:srgbClr val="000000"/>
                </a:solidFill>
              </a:rPr>
              <a:pPr algn="r" eaLnBrk="1" hangingPunct="1">
                <a:spcBef>
                  <a:spcPct val="0"/>
                </a:spcBef>
                <a:buClrTx/>
                <a:buSzTx/>
                <a:buFontTx/>
                <a:buNone/>
              </a:pPr>
              <a:t>13</a:t>
            </a:fld>
            <a:endParaRPr lang="en-US" altLang="en-US" sz="1000">
              <a:solidFill>
                <a:srgbClr val="000000"/>
              </a:solidFill>
            </a:endParaRPr>
          </a:p>
        </p:txBody>
      </p:sp>
      <p:sp>
        <p:nvSpPr>
          <p:cNvPr id="376836" name="Rectangle 2"/>
          <p:cNvSpPr>
            <a:spLocks noGrp="1" noChangeArrowheads="1"/>
          </p:cNvSpPr>
          <p:nvPr>
            <p:ph type="title"/>
          </p:nvPr>
        </p:nvSpPr>
        <p:spPr/>
        <p:txBody>
          <a:bodyPr>
            <a:normAutofit/>
          </a:bodyPr>
          <a:lstStyle/>
          <a:p>
            <a:r>
              <a:rPr lang="en-US" altLang="en-US" dirty="0" smtClean="0"/>
              <a:t>NJ Property Tax Relief – Other </a:t>
            </a:r>
            <a:br>
              <a:rPr lang="en-US" altLang="en-US" dirty="0" smtClean="0"/>
            </a:br>
            <a:r>
              <a:rPr lang="en-US" altLang="en-US" sz="2700" dirty="0" smtClean="0"/>
              <a:t>Administered By Local Municipality</a:t>
            </a:r>
          </a:p>
        </p:txBody>
      </p:sp>
      <p:sp>
        <p:nvSpPr>
          <p:cNvPr id="376837" name="Rectangle 3"/>
          <p:cNvSpPr>
            <a:spLocks noGrp="1" noChangeArrowheads="1"/>
          </p:cNvSpPr>
          <p:nvPr>
            <p:ph idx="1"/>
          </p:nvPr>
        </p:nvSpPr>
        <p:spPr/>
        <p:txBody>
          <a:bodyPr>
            <a:normAutofit fontScale="92500"/>
          </a:bodyPr>
          <a:lstStyle/>
          <a:p>
            <a:r>
              <a:rPr lang="en-US" altLang="en-US" b="1" u="sng" dirty="0" smtClean="0"/>
              <a:t>Property Tax Exemption for Disabled Veterans:</a:t>
            </a:r>
            <a:r>
              <a:rPr lang="en-US" altLang="en-US" dirty="0" smtClean="0"/>
              <a:t> </a:t>
            </a:r>
            <a:br>
              <a:rPr lang="en-US" altLang="en-US" dirty="0" smtClean="0"/>
            </a:br>
            <a:r>
              <a:rPr lang="en-US" altLang="en-US" dirty="0" smtClean="0"/>
              <a:t>Full exemption from property taxes on a principal residence for certain totally and permanently disabled war veterans and their unmarried surviving spouses/surviving civil union partners/surviving domestic partners.  Unmarried surviving spouses/surviving civil union partners/surviving domestic partners of servicepersons who died on wartime active duty may also qualify </a:t>
            </a:r>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smtClean="0"/>
              <a:t>(cont’d)</a:t>
            </a:r>
            <a:endParaRPr lang="en-US" sz="1600" dirty="0"/>
          </a:p>
        </p:txBody>
      </p:sp>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13</a:t>
            </a:fld>
            <a:endParaRPr lang="en-US"/>
          </a:p>
        </p:txBody>
      </p:sp>
    </p:spTree>
    <p:extLst>
      <p:ext uri="{BB962C8B-B14F-4D97-AF65-F5344CB8AC3E}">
        <p14:creationId xmlns:p14="http://schemas.microsoft.com/office/powerpoint/2010/main" val="138853147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NJ Property Tax Relief Programs - Summary</a:t>
            </a:r>
            <a:endParaRPr lang="en-US" dirty="0"/>
          </a:p>
        </p:txBody>
      </p:sp>
      <p:graphicFrame>
        <p:nvGraphicFramePr>
          <p:cNvPr id="5" name="Content Placeholder 4"/>
          <p:cNvGraphicFramePr>
            <a:graphicFrameLocks noGrp="1"/>
          </p:cNvGraphicFramePr>
          <p:nvPr>
            <p:ph idx="1"/>
            <p:extLst/>
          </p:nvPr>
        </p:nvGraphicFramePr>
        <p:xfrm>
          <a:off x="609600" y="1600200"/>
          <a:ext cx="8001000" cy="4267200"/>
        </p:xfrm>
        <a:graphic>
          <a:graphicData uri="http://schemas.openxmlformats.org/drawingml/2006/table">
            <a:tbl>
              <a:tblPr firstRow="1" bandRow="1">
                <a:tableStyleId>{5C22544A-7EE6-4342-B048-85BDC9FD1C3A}</a:tableStyleId>
              </a:tblPr>
              <a:tblGrid>
                <a:gridCol w="32766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1080390">
                <a:tc>
                  <a:txBody>
                    <a:bodyPr/>
                    <a:lstStyle/>
                    <a:p>
                      <a:r>
                        <a:rPr lang="en-US" dirty="0" smtClean="0"/>
                        <a:t>Program</a:t>
                      </a:r>
                      <a:endParaRPr lang="en-US" dirty="0"/>
                    </a:p>
                  </a:txBody>
                  <a:tcPr/>
                </a:tc>
                <a:tc>
                  <a:txBody>
                    <a:bodyPr/>
                    <a:lstStyle/>
                    <a:p>
                      <a:r>
                        <a:rPr lang="en-US" dirty="0" smtClean="0"/>
                        <a:t>How</a:t>
                      </a:r>
                      <a:endParaRPr lang="en-US" dirty="0"/>
                    </a:p>
                  </a:txBody>
                  <a:tcPr/>
                </a:tc>
                <a:tc>
                  <a:txBody>
                    <a:bodyPr/>
                    <a:lstStyle/>
                    <a:p>
                      <a:r>
                        <a:rPr lang="en-US" dirty="0" smtClean="0"/>
                        <a:t>Year Received</a:t>
                      </a:r>
                      <a:endParaRPr lang="en-US" dirty="0"/>
                    </a:p>
                  </a:txBody>
                  <a:tcPr/>
                </a:tc>
                <a:tc>
                  <a:txBody>
                    <a:bodyPr/>
                    <a:lstStyle/>
                    <a:p>
                      <a:pPr algn="ctr"/>
                      <a:r>
                        <a:rPr lang="en-US" dirty="0" smtClean="0"/>
                        <a:t>Possible Recovery</a:t>
                      </a:r>
                      <a:endParaRPr lang="en-US" dirty="0"/>
                    </a:p>
                  </a:txBody>
                  <a:tcPr/>
                </a:tc>
                <a:extLst>
                  <a:ext uri="{0D108BD9-81ED-4DB2-BD59-A6C34878D82A}">
                    <a16:rowId xmlns:a16="http://schemas.microsoft.com/office/drawing/2014/main" val="10000"/>
                  </a:ext>
                </a:extLst>
              </a:tr>
              <a:tr h="625940">
                <a:tc>
                  <a:txBody>
                    <a:bodyPr/>
                    <a:lstStyle/>
                    <a:p>
                      <a:r>
                        <a:rPr lang="en-US" sz="2200" dirty="0" smtClean="0"/>
                        <a:t>Deduction/Credit</a:t>
                      </a:r>
                      <a:endParaRPr lang="en-US" sz="2200" dirty="0"/>
                    </a:p>
                  </a:txBody>
                  <a:tcPr/>
                </a:tc>
                <a:tc>
                  <a:txBody>
                    <a:bodyPr/>
                    <a:lstStyle/>
                    <a:p>
                      <a:r>
                        <a:rPr lang="en-US" sz="2200" dirty="0" smtClean="0"/>
                        <a:t>NJ-1040</a:t>
                      </a:r>
                      <a:endParaRPr lang="en-US" sz="2200" dirty="0"/>
                    </a:p>
                  </a:txBody>
                  <a:tcPr/>
                </a:tc>
                <a:tc>
                  <a:txBody>
                    <a:bodyPr/>
                    <a:lstStyle/>
                    <a:p>
                      <a:r>
                        <a:rPr lang="en-US" sz="2200" dirty="0" smtClean="0"/>
                        <a:t>Tax Year + 1</a:t>
                      </a:r>
                      <a:endParaRPr lang="en-US" sz="2200" dirty="0"/>
                    </a:p>
                  </a:txBody>
                  <a:tcPr/>
                </a:tc>
                <a:tc>
                  <a:txBody>
                    <a:bodyPr/>
                    <a:lstStyle/>
                    <a:p>
                      <a:pPr algn="ctr"/>
                      <a:r>
                        <a:rPr lang="en-US" sz="2200" dirty="0" smtClean="0"/>
                        <a:t>No</a:t>
                      </a:r>
                      <a:endParaRPr lang="en-US" sz="2200" dirty="0"/>
                    </a:p>
                  </a:txBody>
                  <a:tcPr/>
                </a:tc>
                <a:extLst>
                  <a:ext uri="{0D108BD9-81ED-4DB2-BD59-A6C34878D82A}">
                    <a16:rowId xmlns:a16="http://schemas.microsoft.com/office/drawing/2014/main" val="10001"/>
                  </a:ext>
                </a:extLst>
              </a:tr>
              <a:tr h="900810">
                <a:tc>
                  <a:txBody>
                    <a:bodyPr/>
                    <a:lstStyle/>
                    <a:p>
                      <a:r>
                        <a:rPr lang="en-US" sz="2200" dirty="0" smtClean="0"/>
                        <a:t>Homestead Benefit</a:t>
                      </a:r>
                      <a:endParaRPr lang="en-US" sz="2200" dirty="0"/>
                    </a:p>
                  </a:txBody>
                  <a:tcPr/>
                </a:tc>
                <a:tc>
                  <a:txBody>
                    <a:bodyPr/>
                    <a:lstStyle/>
                    <a:p>
                      <a:r>
                        <a:rPr lang="en-US" sz="2200" dirty="0" smtClean="0"/>
                        <a:t>Credit on</a:t>
                      </a:r>
                      <a:r>
                        <a:rPr lang="en-US" sz="2200" baseline="0" dirty="0" smtClean="0"/>
                        <a:t> property tax bill</a:t>
                      </a:r>
                      <a:endParaRPr lang="en-US" sz="2200" dirty="0"/>
                    </a:p>
                  </a:txBody>
                  <a:tcPr/>
                </a:tc>
                <a:tc>
                  <a:txBody>
                    <a:bodyPr/>
                    <a:lstStyle/>
                    <a:p>
                      <a:r>
                        <a:rPr lang="en-US" sz="2200" dirty="0" smtClean="0"/>
                        <a:t>Tax Year + 2/3 </a:t>
                      </a:r>
                      <a:r>
                        <a:rPr lang="en-US" sz="2200" dirty="0" smtClean="0">
                          <a:solidFill>
                            <a:srgbClr val="FF0000"/>
                          </a:solidFill>
                        </a:rPr>
                        <a:t>*</a:t>
                      </a:r>
                      <a:endParaRPr lang="en-US" sz="2200" dirty="0">
                        <a:solidFill>
                          <a:srgbClr val="FF0000"/>
                        </a:solidFill>
                      </a:endParaRPr>
                    </a:p>
                  </a:txBody>
                  <a:tcPr/>
                </a:tc>
                <a:tc>
                  <a:txBody>
                    <a:bodyPr/>
                    <a:lstStyle/>
                    <a:p>
                      <a:pPr algn="ctr"/>
                      <a:r>
                        <a:rPr lang="en-US" sz="2200" dirty="0" smtClean="0"/>
                        <a:t>Yes</a:t>
                      </a:r>
                      <a:endParaRPr lang="en-US" sz="2200" dirty="0"/>
                    </a:p>
                  </a:txBody>
                  <a:tcPr/>
                </a:tc>
                <a:extLst>
                  <a:ext uri="{0D108BD9-81ED-4DB2-BD59-A6C34878D82A}">
                    <a16:rowId xmlns:a16="http://schemas.microsoft.com/office/drawing/2014/main" val="10002"/>
                  </a:ext>
                </a:extLst>
              </a:tr>
              <a:tr h="625940">
                <a:tc>
                  <a:txBody>
                    <a:bodyPr/>
                    <a:lstStyle/>
                    <a:p>
                      <a:r>
                        <a:rPr lang="en-US" sz="2200" dirty="0" smtClean="0"/>
                        <a:t>PTR / Senior Freeze</a:t>
                      </a:r>
                      <a:endParaRPr lang="en-US" sz="2200" dirty="0"/>
                    </a:p>
                  </a:txBody>
                  <a:tcPr/>
                </a:tc>
                <a:tc>
                  <a:txBody>
                    <a:bodyPr/>
                    <a:lstStyle/>
                    <a:p>
                      <a:r>
                        <a:rPr lang="en-US" sz="2200" dirty="0" smtClean="0"/>
                        <a:t>Check</a:t>
                      </a:r>
                      <a:endParaRPr lang="en-US" sz="2200" dirty="0"/>
                    </a:p>
                  </a:txBody>
                  <a:tcPr/>
                </a:tc>
                <a:tc>
                  <a:txBody>
                    <a:bodyPr/>
                    <a:lstStyle/>
                    <a:p>
                      <a:r>
                        <a:rPr lang="en-US" sz="2200" dirty="0" smtClean="0"/>
                        <a:t>Tax Year + 1</a:t>
                      </a:r>
                      <a:endParaRPr lang="en-US" sz="2200" dirty="0"/>
                    </a:p>
                  </a:txBody>
                  <a:tcPr/>
                </a:tc>
                <a:tc>
                  <a:txBody>
                    <a:bodyPr/>
                    <a:lstStyle/>
                    <a:p>
                      <a:pPr algn="ctr"/>
                      <a:r>
                        <a:rPr lang="en-US" sz="2200" dirty="0" smtClean="0"/>
                        <a:t>Yes</a:t>
                      </a:r>
                      <a:endParaRPr lang="en-US" sz="2200" dirty="0"/>
                    </a:p>
                  </a:txBody>
                  <a:tcPr/>
                </a:tc>
                <a:extLst>
                  <a:ext uri="{0D108BD9-81ED-4DB2-BD59-A6C34878D82A}">
                    <a16:rowId xmlns:a16="http://schemas.microsoft.com/office/drawing/2014/main" val="10003"/>
                  </a:ext>
                </a:extLst>
              </a:tr>
              <a:tr h="625940">
                <a:tc>
                  <a:txBody>
                    <a:bodyPr/>
                    <a:lstStyle/>
                    <a:p>
                      <a:r>
                        <a:rPr lang="en-US" sz="2200" dirty="0" smtClean="0"/>
                        <a:t>Other – Senior / Disabled / Veteran</a:t>
                      </a:r>
                      <a:endParaRPr lang="en-US" sz="2200" dirty="0"/>
                    </a:p>
                  </a:txBody>
                  <a:tcPr/>
                </a:tc>
                <a:tc>
                  <a:txBody>
                    <a:bodyPr/>
                    <a:lstStyle/>
                    <a:p>
                      <a:r>
                        <a:rPr lang="en-US" sz="2200" dirty="0" smtClean="0"/>
                        <a:t>Lower property tax bill</a:t>
                      </a:r>
                      <a:endParaRPr lang="en-US" sz="2200" dirty="0"/>
                    </a:p>
                  </a:txBody>
                  <a:tcPr/>
                </a:tc>
                <a:tc>
                  <a:txBody>
                    <a:bodyPr/>
                    <a:lstStyle/>
                    <a:p>
                      <a:r>
                        <a:rPr lang="en-US" sz="2200" dirty="0" smtClean="0"/>
                        <a:t>Tax</a:t>
                      </a:r>
                      <a:r>
                        <a:rPr lang="en-US" sz="2200" baseline="0" dirty="0" smtClean="0"/>
                        <a:t> Year</a:t>
                      </a:r>
                      <a:endParaRPr lang="en-US" sz="2200" dirty="0"/>
                    </a:p>
                  </a:txBody>
                  <a:tcPr/>
                </a:tc>
                <a:tc>
                  <a:txBody>
                    <a:bodyPr/>
                    <a:lstStyle/>
                    <a:p>
                      <a:pPr algn="ctr"/>
                      <a:r>
                        <a:rPr lang="en-US" sz="2200" dirty="0" smtClean="0"/>
                        <a:t>No</a:t>
                      </a:r>
                      <a:endParaRPr lang="en-US" sz="2200" dirty="0"/>
                    </a:p>
                  </a:txBody>
                  <a:tcPr/>
                </a:tc>
                <a:extLst>
                  <a:ext uri="{0D108BD9-81ED-4DB2-BD59-A6C34878D82A}">
                    <a16:rowId xmlns:a16="http://schemas.microsoft.com/office/drawing/2014/main" val="10004"/>
                  </a:ext>
                </a:extLst>
              </a:tr>
            </a:tbl>
          </a:graphicData>
        </a:graphic>
      </p:graphicFrame>
      <p:sp>
        <p:nvSpPr>
          <p:cNvPr id="3" name="Date Placeholder 2"/>
          <p:cNvSpPr>
            <a:spLocks noGrp="1"/>
          </p:cNvSpPr>
          <p:nvPr>
            <p:ph type="dt" sz="half" idx="10"/>
          </p:nvPr>
        </p:nvSpPr>
        <p:spPr/>
        <p:txBody>
          <a:bodyPr/>
          <a:lstStyle/>
          <a:p>
            <a:r>
              <a:rPr lang="en-US" smtClean="0"/>
              <a:t>11-09-2015</a:t>
            </a:r>
            <a:endParaRPr lang="en-US" dirty="0"/>
          </a:p>
        </p:txBody>
      </p:sp>
      <p:sp>
        <p:nvSpPr>
          <p:cNvPr id="4" name="Footer Placeholder 3"/>
          <p:cNvSpPr>
            <a:spLocks noGrp="1"/>
          </p:cNvSpPr>
          <p:nvPr>
            <p:ph type="ftr" sz="quarter" idx="3"/>
          </p:nvPr>
        </p:nvSpPr>
        <p:spPr/>
        <p:txBody>
          <a:bodyPr/>
          <a:lstStyle/>
          <a:p>
            <a:r>
              <a:rPr lang="en-US" smtClean="0"/>
              <a:t>NJ TAX TY2014 v1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14</a:t>
            </a:fld>
            <a:endParaRPr lang="en-US"/>
          </a:p>
        </p:txBody>
      </p:sp>
      <p:sp>
        <p:nvSpPr>
          <p:cNvPr id="7" name="TextBox 6"/>
          <p:cNvSpPr txBox="1"/>
          <p:nvPr/>
        </p:nvSpPr>
        <p:spPr>
          <a:xfrm>
            <a:off x="1905000" y="5943600"/>
            <a:ext cx="5647700" cy="430887"/>
          </a:xfrm>
          <a:prstGeom prst="rect">
            <a:avLst/>
          </a:prstGeom>
          <a:noFill/>
        </p:spPr>
        <p:txBody>
          <a:bodyPr wrap="none" rtlCol="0">
            <a:spAutoFit/>
          </a:bodyPr>
          <a:lstStyle/>
          <a:p>
            <a:r>
              <a:rPr lang="en-US" dirty="0" smtClean="0">
                <a:solidFill>
                  <a:srgbClr val="FF0000"/>
                </a:solidFill>
              </a:rPr>
              <a:t>*  </a:t>
            </a:r>
            <a:r>
              <a:rPr lang="en-US" sz="2200" dirty="0" smtClean="0">
                <a:solidFill>
                  <a:srgbClr val="FF0000"/>
                </a:solidFill>
              </a:rPr>
              <a:t>May be delayed due to budget constraints</a:t>
            </a:r>
            <a:endParaRPr lang="en-US" sz="2200" dirty="0">
              <a:solidFill>
                <a:srgbClr val="FF0000"/>
              </a:solidFill>
            </a:endParaRPr>
          </a:p>
        </p:txBody>
      </p:sp>
    </p:spTree>
    <p:extLst>
      <p:ext uri="{BB962C8B-B14F-4D97-AF65-F5344CB8AC3E}">
        <p14:creationId xmlns:p14="http://schemas.microsoft.com/office/powerpoint/2010/main" val="120845788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4626" name="Rectangle 2"/>
          <p:cNvSpPr>
            <a:spLocks noGrp="1" noChangeArrowheads="1"/>
          </p:cNvSpPr>
          <p:nvPr>
            <p:ph type="title"/>
          </p:nvPr>
        </p:nvSpPr>
        <p:spPr/>
        <p:txBody>
          <a:bodyPr>
            <a:normAutofit fontScale="90000"/>
          </a:bodyPr>
          <a:lstStyle/>
          <a:p>
            <a:r>
              <a:rPr lang="en-US" altLang="en-US" smtClean="0"/>
              <a:t>Property Tax Recoveries – </a:t>
            </a:r>
            <a:br>
              <a:rPr lang="en-US" altLang="en-US" smtClean="0"/>
            </a:br>
            <a:r>
              <a:rPr lang="en-US" altLang="en-US" smtClean="0"/>
              <a:t>PTR &amp; Homestead Benefit Credit</a:t>
            </a:r>
            <a:endParaRPr lang="en-US" altLang="en-US" dirty="0" smtClean="0"/>
          </a:p>
        </p:txBody>
      </p:sp>
      <p:sp>
        <p:nvSpPr>
          <p:cNvPr id="794628" name="Content Placeholder 6"/>
          <p:cNvSpPr>
            <a:spLocks noGrp="1" noChangeArrowheads="1"/>
          </p:cNvSpPr>
          <p:nvPr>
            <p:ph idx="1"/>
          </p:nvPr>
        </p:nvSpPr>
        <p:spPr>
          <a:xfrm>
            <a:off x="609600" y="1600200"/>
            <a:ext cx="8077200" cy="4724400"/>
          </a:xfrm>
        </p:spPr>
        <p:txBody>
          <a:bodyPr>
            <a:normAutofit fontScale="70000" lnSpcReduction="20000"/>
          </a:bodyPr>
          <a:lstStyle/>
          <a:p>
            <a:r>
              <a:rPr lang="en-US" altLang="en-US" sz="3400" dirty="0" smtClean="0"/>
              <a:t>In current year, NJ homeowners may have received PTR check &amp;/or Homestead Benefit credit/check for prior years’ real estate taxes paid</a:t>
            </a:r>
          </a:p>
          <a:p>
            <a:pPr lvl="1"/>
            <a:r>
              <a:rPr lang="en-US" altLang="en-US" sz="2900" dirty="0" smtClean="0"/>
              <a:t>Can look up PTR &amp; Homestead Benefit amounts online, using links from TaxPrep4Free.org Preparer Page</a:t>
            </a:r>
          </a:p>
          <a:p>
            <a:r>
              <a:rPr lang="en-US" altLang="en-US" sz="3400" dirty="0" smtClean="0"/>
              <a:t>Determine if these amounts are considered recoveries</a:t>
            </a:r>
          </a:p>
          <a:p>
            <a:pPr marL="742950" lvl="2" indent="-342900">
              <a:buSzPct val="90000"/>
            </a:pPr>
            <a:r>
              <a:rPr lang="en-US" altLang="en-US" sz="2900" dirty="0" smtClean="0"/>
              <a:t>Whether PTR is or is not a recovery is independent of whether Homestead Benefit is or is not a recovery (could be one / both / neither)</a:t>
            </a:r>
          </a:p>
          <a:p>
            <a:pPr lvl="1"/>
            <a:r>
              <a:rPr lang="en-US" altLang="en-US" sz="2900" dirty="0" smtClean="0"/>
              <a:t>PTR - If Taxpayer itemized in prior tax year, PTR received in current year is a recovery</a:t>
            </a:r>
          </a:p>
          <a:p>
            <a:pPr lvl="1"/>
            <a:r>
              <a:rPr lang="en-US" altLang="en-US" sz="2900" dirty="0" smtClean="0"/>
              <a:t>Homestead benefit – If Taxpayer itemized on return two/three years prior, Homestead Benefit received in current year is a recovery</a:t>
            </a:r>
          </a:p>
          <a:p>
            <a:pPr lvl="2"/>
            <a:r>
              <a:rPr lang="en-US" altLang="en-US" sz="2600" dirty="0" smtClean="0"/>
              <a:t>If return from 2/3 years ago is not available, assume Homestead Benefit is a recovery unless have other proof that TP did not itemize in that year</a:t>
            </a:r>
          </a:p>
        </p:txBody>
      </p:sp>
      <p:pic>
        <p:nvPicPr>
          <p:cNvPr id="5"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15</a:t>
            </a:fld>
            <a:endParaRPr lang="en-US"/>
          </a:p>
        </p:txBody>
      </p:sp>
    </p:spTree>
    <p:extLst>
      <p:ext uri="{BB962C8B-B14F-4D97-AF65-F5344CB8AC3E}">
        <p14:creationId xmlns:p14="http://schemas.microsoft.com/office/powerpoint/2010/main" val="268411755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Grp="1" noChangeArrowheads="1"/>
          </p:cNvSpPr>
          <p:nvPr>
            <p:ph type="title"/>
          </p:nvPr>
        </p:nvSpPr>
        <p:spPr/>
        <p:txBody>
          <a:bodyPr>
            <a:normAutofit fontScale="90000"/>
          </a:bodyPr>
          <a:lstStyle/>
          <a:p>
            <a:r>
              <a:rPr lang="en-US" altLang="en-US" smtClean="0"/>
              <a:t>Property Tax Recoveries – </a:t>
            </a:r>
            <a:br>
              <a:rPr lang="en-US" altLang="en-US" smtClean="0"/>
            </a:br>
            <a:r>
              <a:rPr lang="en-US" altLang="en-US" smtClean="0"/>
              <a:t>PTR &amp; Homestead Benefit Credit</a:t>
            </a:r>
            <a:endParaRPr lang="en-US" altLang="en-US" dirty="0" smtClean="0"/>
          </a:p>
        </p:txBody>
      </p:sp>
      <p:sp>
        <p:nvSpPr>
          <p:cNvPr id="796676" name="Content Placeholder 6"/>
          <p:cNvSpPr>
            <a:spLocks noGrp="1" noChangeArrowheads="1"/>
          </p:cNvSpPr>
          <p:nvPr>
            <p:ph idx="1"/>
          </p:nvPr>
        </p:nvSpPr>
        <p:spPr>
          <a:xfrm>
            <a:off x="609600" y="1600200"/>
            <a:ext cx="8077200" cy="4876800"/>
          </a:xfrm>
        </p:spPr>
        <p:txBody>
          <a:bodyPr>
            <a:normAutofit fontScale="77500" lnSpcReduction="20000"/>
          </a:bodyPr>
          <a:lstStyle/>
          <a:p>
            <a:r>
              <a:rPr lang="en-US" altLang="en-US" dirty="0"/>
              <a:t>Property tax recoveries must be included on </a:t>
            </a:r>
            <a:r>
              <a:rPr lang="en-US" altLang="en-US" dirty="0" smtClean="0"/>
              <a:t>Federal </a:t>
            </a:r>
            <a:r>
              <a:rPr lang="en-US" altLang="en-US" dirty="0"/>
              <a:t>return – there are two possible ways to do so:</a:t>
            </a:r>
          </a:p>
          <a:p>
            <a:pPr lvl="1"/>
            <a:r>
              <a:rPr lang="en-US" altLang="en-US" dirty="0" smtClean="0"/>
              <a:t>Netted against current year real estate tax deduction on Schedule A Line 6 (special dispensation for NJ per IRS letter)</a:t>
            </a:r>
          </a:p>
          <a:p>
            <a:pPr lvl="1"/>
            <a:r>
              <a:rPr lang="en-US" altLang="en-US" dirty="0" smtClean="0"/>
              <a:t>As income on 1040 Line 21 Other Income (standard way described in Pub 17)</a:t>
            </a:r>
          </a:p>
          <a:p>
            <a:r>
              <a:rPr lang="en-US" altLang="en-US" dirty="0" smtClean="0"/>
              <a:t>Use NJ Property Tax Recoveries Flowchart to determine best method to use (TaxPrep4Free.org NJ Special Handling document, Page 8)</a:t>
            </a:r>
          </a:p>
          <a:p>
            <a:r>
              <a:rPr lang="en-US" altLang="en-US" dirty="0" smtClean="0"/>
              <a:t>Netting on Schedule A is preferable because TP ends up with lower AGI than using Line 21 approach</a:t>
            </a:r>
          </a:p>
          <a:p>
            <a:pPr lvl="1"/>
            <a:r>
              <a:rPr lang="en-US" altLang="en-US" dirty="0" smtClean="0"/>
              <a:t>Less Social Security may be taxable</a:t>
            </a:r>
          </a:p>
          <a:p>
            <a:pPr lvl="1"/>
            <a:r>
              <a:rPr lang="en-US" altLang="en-US" dirty="0" smtClean="0"/>
              <a:t>Threshold for medical expense deduction is lower </a:t>
            </a:r>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NJ TaxWise" title="NJ TaxWis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990600"/>
            <a:ext cx="612648" cy="344615"/>
          </a:xfrm>
          <a:prstGeom prst="rect">
            <a:avLst/>
          </a:prstGeom>
        </p:spPr>
      </p:pic>
      <p:sp>
        <p:nvSpPr>
          <p:cNvPr id="11" name="TextBox 10"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smtClean="0"/>
              <a:t>(cont’d)</a:t>
            </a:r>
            <a:endParaRPr lang="en-US" sz="1600" dirty="0"/>
          </a:p>
        </p:txBody>
      </p:sp>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16</a:t>
            </a:fld>
            <a:endParaRPr lang="en-US"/>
          </a:p>
        </p:txBody>
      </p:sp>
    </p:spTree>
    <p:extLst>
      <p:ext uri="{BB962C8B-B14F-4D97-AF65-F5344CB8AC3E}">
        <p14:creationId xmlns:p14="http://schemas.microsoft.com/office/powerpoint/2010/main" val="56129429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2818" name="Rectangle 2"/>
          <p:cNvSpPr>
            <a:spLocks noGrp="1" noChangeArrowheads="1"/>
          </p:cNvSpPr>
          <p:nvPr>
            <p:ph type="title"/>
          </p:nvPr>
        </p:nvSpPr>
        <p:spPr/>
        <p:txBody>
          <a:bodyPr>
            <a:normAutofit fontScale="90000"/>
          </a:bodyPr>
          <a:lstStyle/>
          <a:p>
            <a:r>
              <a:rPr lang="en-US" altLang="en-US" smtClean="0"/>
              <a:t>Sample Cases for Property Tax Recoveries</a:t>
            </a:r>
            <a:endParaRPr lang="en-US" altLang="en-US" dirty="0" smtClean="0"/>
          </a:p>
        </p:txBody>
      </p:sp>
      <p:sp>
        <p:nvSpPr>
          <p:cNvPr id="802820" name="Content Placeholder 6"/>
          <p:cNvSpPr>
            <a:spLocks noGrp="1" noChangeArrowheads="1"/>
          </p:cNvSpPr>
          <p:nvPr>
            <p:ph idx="1"/>
          </p:nvPr>
        </p:nvSpPr>
        <p:spPr/>
        <p:txBody>
          <a:bodyPr>
            <a:normAutofit fontScale="85000" lnSpcReduction="20000"/>
          </a:bodyPr>
          <a:lstStyle/>
          <a:p>
            <a:r>
              <a:rPr lang="en-US" altLang="en-US" dirty="0" smtClean="0"/>
              <a:t>Taxpayer received a $2,500 PTR &amp; a $1,000 Homestead Benefit in current year and both are recoveries</a:t>
            </a:r>
          </a:p>
          <a:p>
            <a:pPr lvl="1"/>
            <a:r>
              <a:rPr lang="en-US" altLang="en-US" dirty="0" smtClean="0"/>
              <a:t>Scenario 1</a:t>
            </a:r>
          </a:p>
          <a:p>
            <a:pPr lvl="2"/>
            <a:r>
              <a:rPr lang="en-US" altLang="en-US" dirty="0" smtClean="0"/>
              <a:t>Itemizing this year</a:t>
            </a:r>
          </a:p>
          <a:p>
            <a:pPr lvl="2"/>
            <a:r>
              <a:rPr lang="en-US" altLang="en-US" dirty="0" smtClean="0"/>
              <a:t>First try to net recoveries against </a:t>
            </a:r>
            <a:r>
              <a:rPr lang="en-US" altLang="en-US" dirty="0" err="1" smtClean="0"/>
              <a:t>Sch</a:t>
            </a:r>
            <a:r>
              <a:rPr lang="en-US" altLang="en-US" dirty="0" smtClean="0"/>
              <a:t> A real estate taxes deduction</a:t>
            </a:r>
          </a:p>
          <a:p>
            <a:pPr lvl="1"/>
            <a:r>
              <a:rPr lang="en-US" altLang="en-US" dirty="0" smtClean="0"/>
              <a:t>Scenario 2</a:t>
            </a:r>
          </a:p>
          <a:p>
            <a:pPr lvl="2"/>
            <a:r>
              <a:rPr lang="en-US" altLang="en-US" dirty="0" smtClean="0"/>
              <a:t>Not itemizing this year</a:t>
            </a:r>
          </a:p>
          <a:p>
            <a:pPr lvl="2"/>
            <a:r>
              <a:rPr lang="en-US" altLang="en-US" dirty="0" smtClean="0"/>
              <a:t>Must include rebates as income on Line 21 </a:t>
            </a:r>
          </a:p>
          <a:p>
            <a:r>
              <a:rPr lang="en-US" altLang="en-US" dirty="0" smtClean="0"/>
              <a:t>Use NJ Property Tax Recoveries Flowchart in TaxPrep4Free.org NJ Special Handling Document to determine proper way to include recoveries in </a:t>
            </a:r>
            <a:r>
              <a:rPr lang="en-US" altLang="en-US" dirty="0" err="1" smtClean="0"/>
              <a:t>TaxWise</a:t>
            </a:r>
            <a:r>
              <a:rPr lang="en-US" altLang="en-US" dirty="0" smtClean="0"/>
              <a:t> </a:t>
            </a:r>
          </a:p>
          <a:p>
            <a:endParaRPr lang="en-US" altLang="en-US" dirty="0" smtClean="0"/>
          </a:p>
          <a:p>
            <a:endParaRPr lang="en-US" altLang="en-US" dirty="0" smtClean="0"/>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17</a:t>
            </a:fld>
            <a:endParaRPr lang="en-US"/>
          </a:p>
        </p:txBody>
      </p:sp>
    </p:spTree>
    <p:extLst>
      <p:ext uri="{BB962C8B-B14F-4D97-AF65-F5344CB8AC3E}">
        <p14:creationId xmlns:p14="http://schemas.microsoft.com/office/powerpoint/2010/main" val="135869950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srcRect/>
          <a:stretch>
            <a:fillRect/>
          </a:stretch>
        </p:blipFill>
        <p:spPr bwMode="auto">
          <a:xfrm>
            <a:off x="609600" y="1600200"/>
            <a:ext cx="8001000" cy="4114800"/>
          </a:xfrm>
          <a:prstGeom prst="rect">
            <a:avLst/>
          </a:prstGeom>
          <a:noFill/>
          <a:ln w="9525">
            <a:noFill/>
            <a:miter lim="800000"/>
            <a:headEnd/>
            <a:tailEnd/>
          </a:ln>
        </p:spPr>
      </p:pic>
      <p:sp>
        <p:nvSpPr>
          <p:cNvPr id="804867" name="Title 1"/>
          <p:cNvSpPr>
            <a:spLocks noGrp="1"/>
          </p:cNvSpPr>
          <p:nvPr>
            <p:ph type="title"/>
          </p:nvPr>
        </p:nvSpPr>
        <p:spPr>
          <a:xfrm>
            <a:off x="685800" y="277813"/>
            <a:ext cx="8001000" cy="1143000"/>
          </a:xfrm>
        </p:spPr>
        <p:txBody>
          <a:bodyPr>
            <a:normAutofit fontScale="90000"/>
          </a:bodyPr>
          <a:lstStyle/>
          <a:p>
            <a:r>
              <a:rPr lang="en-US" altLang="en-US" sz="3800" dirty="0" smtClean="0"/>
              <a:t>TW-Property Tax Rebates Claimed on Schedule A Line 6 Box 4 Scratch Pad</a:t>
            </a:r>
          </a:p>
        </p:txBody>
      </p:sp>
      <p:sp>
        <p:nvSpPr>
          <p:cNvPr id="8" name="Oval 4"/>
          <p:cNvSpPr>
            <a:spLocks noChangeArrowheads="1"/>
          </p:cNvSpPr>
          <p:nvPr/>
        </p:nvSpPr>
        <p:spPr bwMode="auto">
          <a:xfrm>
            <a:off x="304800" y="4572000"/>
            <a:ext cx="5105400" cy="9144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9" name="Oval 4"/>
          <p:cNvSpPr>
            <a:spLocks noChangeArrowheads="1"/>
          </p:cNvSpPr>
          <p:nvPr/>
        </p:nvSpPr>
        <p:spPr bwMode="auto">
          <a:xfrm>
            <a:off x="7924800" y="4648200"/>
            <a:ext cx="838200" cy="762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pic>
        <p:nvPicPr>
          <p:cNvPr id="11"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NJ TaxWise" title="NJ TaxWis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1066800"/>
            <a:ext cx="612648" cy="344615"/>
          </a:xfrm>
          <a:prstGeom prst="rect">
            <a:avLst/>
          </a:prstGeom>
        </p:spPr>
      </p:pic>
      <p:sp>
        <p:nvSpPr>
          <p:cNvPr id="3" name="Date Placeholder 2"/>
          <p:cNvSpPr>
            <a:spLocks noGrp="1"/>
          </p:cNvSpPr>
          <p:nvPr>
            <p:ph type="dt" sz="half" idx="10"/>
          </p:nvPr>
        </p:nvSpPr>
        <p:spPr/>
        <p:txBody>
          <a:bodyPr/>
          <a:lstStyle/>
          <a:p>
            <a:r>
              <a:rPr lang="en-US" smtClean="0"/>
              <a:t>11-09-2015</a:t>
            </a:r>
            <a:endParaRPr lang="en-US" dirty="0"/>
          </a:p>
        </p:txBody>
      </p:sp>
      <p:sp>
        <p:nvSpPr>
          <p:cNvPr id="4" name="Footer Placeholder 3"/>
          <p:cNvSpPr>
            <a:spLocks noGrp="1"/>
          </p:cNvSpPr>
          <p:nvPr>
            <p:ph type="ftr" sz="quarter" idx="3"/>
          </p:nvPr>
        </p:nvSpPr>
        <p:spPr/>
        <p:txBody>
          <a:bodyPr/>
          <a:lstStyle/>
          <a:p>
            <a:r>
              <a:rPr lang="en-US" smtClean="0"/>
              <a:t>NJ TAX TY2014 v1</a:t>
            </a:r>
            <a:endParaRPr lang="en-US" dirty="0"/>
          </a:p>
        </p:txBody>
      </p:sp>
      <p:sp>
        <p:nvSpPr>
          <p:cNvPr id="5" name="Slide Number Placeholder 4"/>
          <p:cNvSpPr>
            <a:spLocks noGrp="1"/>
          </p:cNvSpPr>
          <p:nvPr>
            <p:ph type="sldNum" sz="quarter" idx="11"/>
          </p:nvPr>
        </p:nvSpPr>
        <p:spPr/>
        <p:txBody>
          <a:bodyPr/>
          <a:lstStyle/>
          <a:p>
            <a:fld id="{251E97C6-B5EA-4059-8D5E-F0990EFE7977}" type="slidenum">
              <a:rPr lang="en-US" smtClean="0"/>
              <a:pPr/>
              <a:t>18</a:t>
            </a:fld>
            <a:endParaRPr lang="en-US"/>
          </a:p>
        </p:txBody>
      </p:sp>
    </p:spTree>
    <p:extLst>
      <p:ext uri="{BB962C8B-B14F-4D97-AF65-F5344CB8AC3E}">
        <p14:creationId xmlns:p14="http://schemas.microsoft.com/office/powerpoint/2010/main" val="45976291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P spid="9"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3" cstate="print"/>
          <a:srcRect/>
          <a:stretch>
            <a:fillRect/>
          </a:stretch>
        </p:blipFill>
        <p:spPr bwMode="auto">
          <a:xfrm>
            <a:off x="609600" y="1752600"/>
            <a:ext cx="8077200" cy="4419600"/>
          </a:xfrm>
          <a:prstGeom prst="rect">
            <a:avLst/>
          </a:prstGeom>
          <a:noFill/>
          <a:ln w="9525">
            <a:noFill/>
            <a:miter lim="800000"/>
            <a:headEnd/>
            <a:tailEnd/>
          </a:ln>
        </p:spPr>
      </p:pic>
      <p:sp>
        <p:nvSpPr>
          <p:cNvPr id="806915" name="Title 1"/>
          <p:cNvSpPr>
            <a:spLocks noGrp="1"/>
          </p:cNvSpPr>
          <p:nvPr>
            <p:ph type="title"/>
          </p:nvPr>
        </p:nvSpPr>
        <p:spPr>
          <a:xfrm>
            <a:off x="685800" y="277813"/>
            <a:ext cx="8001000" cy="1143000"/>
          </a:xfrm>
        </p:spPr>
        <p:txBody>
          <a:bodyPr>
            <a:normAutofit fontScale="90000"/>
          </a:bodyPr>
          <a:lstStyle/>
          <a:p>
            <a:r>
              <a:rPr lang="en-US" altLang="en-US" sz="3800" smtClean="0"/>
              <a:t>TW-Property Tax Rebates Claimed on Schedule A Line 6 Box 4</a:t>
            </a:r>
          </a:p>
        </p:txBody>
      </p:sp>
      <p:sp>
        <p:nvSpPr>
          <p:cNvPr id="9" name="Oval 4"/>
          <p:cNvSpPr>
            <a:spLocks noChangeArrowheads="1"/>
          </p:cNvSpPr>
          <p:nvPr/>
        </p:nvSpPr>
        <p:spPr bwMode="auto">
          <a:xfrm>
            <a:off x="5791200" y="4267200"/>
            <a:ext cx="685800" cy="5334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pic>
        <p:nvPicPr>
          <p:cNvPr id="10"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304800"/>
            <a:ext cx="612648" cy="61264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NJ TaxWise" title="NJ TaxWis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990600"/>
            <a:ext cx="612648" cy="344615"/>
          </a:xfrm>
          <a:prstGeom prst="rect">
            <a:avLst/>
          </a:prstGeom>
        </p:spPr>
      </p:pic>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19</a:t>
            </a:fld>
            <a:endParaRPr lang="en-US"/>
          </a:p>
        </p:txBody>
      </p:sp>
      <p:sp>
        <p:nvSpPr>
          <p:cNvPr id="13" name="Oval 4"/>
          <p:cNvSpPr>
            <a:spLocks noChangeArrowheads="1"/>
          </p:cNvSpPr>
          <p:nvPr/>
        </p:nvSpPr>
        <p:spPr bwMode="auto">
          <a:xfrm flipV="1">
            <a:off x="6934200" y="4343400"/>
            <a:ext cx="609600" cy="457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4" name="TextBox 13"/>
          <p:cNvSpPr txBox="1"/>
          <p:nvPr/>
        </p:nvSpPr>
        <p:spPr>
          <a:xfrm>
            <a:off x="5410200" y="5181600"/>
            <a:ext cx="3057247" cy="369332"/>
          </a:xfrm>
          <a:prstGeom prst="rect">
            <a:avLst/>
          </a:prstGeom>
          <a:solidFill>
            <a:schemeClr val="accent5">
              <a:lumMod val="75000"/>
            </a:schemeClr>
          </a:solidFill>
          <a:ln>
            <a:solidFill>
              <a:srgbClr val="001132"/>
            </a:solidFill>
          </a:ln>
        </p:spPr>
        <p:txBody>
          <a:bodyPr wrap="none" rtlCol="0">
            <a:spAutoFit/>
          </a:bodyPr>
          <a:lstStyle/>
          <a:p>
            <a:r>
              <a:rPr lang="en-US" b="1" dirty="0" smtClean="0"/>
              <a:t>Line 6 total is still positive</a:t>
            </a:r>
            <a:endParaRPr lang="en-US" b="1" dirty="0"/>
          </a:p>
        </p:txBody>
      </p:sp>
      <p:cxnSp>
        <p:nvCxnSpPr>
          <p:cNvPr id="15" name="Straight Arrow Connector 14"/>
          <p:cNvCxnSpPr>
            <a:stCxn id="14" idx="0"/>
            <a:endCxn id="13" idx="0"/>
          </p:cNvCxnSpPr>
          <p:nvPr/>
        </p:nvCxnSpPr>
        <p:spPr bwMode="auto">
          <a:xfrm flipV="1">
            <a:off x="6938824" y="4800600"/>
            <a:ext cx="300176" cy="381000"/>
          </a:xfrm>
          <a:prstGeom prst="straightConnector1">
            <a:avLst/>
          </a:prstGeom>
          <a:noFill/>
          <a:ln w="38100" cap="flat" cmpd="sng" algn="ctr">
            <a:solidFill>
              <a:srgbClr val="FF0000"/>
            </a:solidFill>
            <a:prstDash val="solid"/>
            <a:round/>
            <a:headEnd type="none" w="med" len="med"/>
            <a:tailEnd type="triangle"/>
          </a:ln>
          <a:effectLst/>
        </p:spPr>
      </p:cxnSp>
      <p:sp>
        <p:nvSpPr>
          <p:cNvPr id="20" name="TextBox 19"/>
          <p:cNvSpPr txBox="1"/>
          <p:nvPr/>
        </p:nvSpPr>
        <p:spPr>
          <a:xfrm>
            <a:off x="609600" y="6324600"/>
            <a:ext cx="4476546" cy="369332"/>
          </a:xfrm>
          <a:prstGeom prst="rect">
            <a:avLst/>
          </a:prstGeom>
          <a:solidFill>
            <a:schemeClr val="accent5">
              <a:lumMod val="75000"/>
            </a:schemeClr>
          </a:solidFill>
          <a:ln>
            <a:solidFill>
              <a:srgbClr val="001132"/>
            </a:solidFill>
          </a:ln>
        </p:spPr>
        <p:txBody>
          <a:bodyPr wrap="none" rtlCol="0">
            <a:spAutoFit/>
          </a:bodyPr>
          <a:lstStyle/>
          <a:p>
            <a:r>
              <a:rPr lang="en-US" b="1" dirty="0" smtClean="0"/>
              <a:t>Also check to see if TP is still itemizing</a:t>
            </a:r>
            <a:endParaRPr lang="en-US" b="1" dirty="0"/>
          </a:p>
        </p:txBody>
      </p:sp>
      <p:sp>
        <p:nvSpPr>
          <p:cNvPr id="21" name="TextBox 20"/>
          <p:cNvSpPr txBox="1"/>
          <p:nvPr/>
        </p:nvSpPr>
        <p:spPr>
          <a:xfrm>
            <a:off x="3657600" y="3429000"/>
            <a:ext cx="5298245" cy="369332"/>
          </a:xfrm>
          <a:prstGeom prst="rect">
            <a:avLst/>
          </a:prstGeom>
          <a:solidFill>
            <a:schemeClr val="accent5">
              <a:lumMod val="75000"/>
            </a:schemeClr>
          </a:solidFill>
          <a:ln>
            <a:solidFill>
              <a:srgbClr val="001132"/>
            </a:solidFill>
          </a:ln>
        </p:spPr>
        <p:txBody>
          <a:bodyPr wrap="none" rtlCol="0">
            <a:spAutoFit/>
          </a:bodyPr>
          <a:lstStyle/>
          <a:p>
            <a:r>
              <a:rPr lang="en-US" b="1" dirty="0" smtClean="0"/>
              <a:t>Includes tax on 2</a:t>
            </a:r>
            <a:r>
              <a:rPr lang="en-US" b="1" baseline="30000" dirty="0" smtClean="0"/>
              <a:t>nd</a:t>
            </a:r>
            <a:r>
              <a:rPr lang="en-US" b="1" dirty="0" smtClean="0"/>
              <a:t> home &amp; PTR/HB recoveries</a:t>
            </a:r>
            <a:endParaRPr lang="en-US" b="1" dirty="0"/>
          </a:p>
        </p:txBody>
      </p:sp>
      <p:cxnSp>
        <p:nvCxnSpPr>
          <p:cNvPr id="22" name="Straight Arrow Connector 21"/>
          <p:cNvCxnSpPr>
            <a:endCxn id="9" idx="0"/>
          </p:cNvCxnSpPr>
          <p:nvPr/>
        </p:nvCxnSpPr>
        <p:spPr bwMode="auto">
          <a:xfrm>
            <a:off x="5867400" y="3810000"/>
            <a:ext cx="266700" cy="457200"/>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379662833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P spid="13"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altLang="en-US" smtClean="0"/>
              <a:t>NJ Property Tax Relief Programs</a:t>
            </a:r>
            <a:endParaRPr lang="en-US" altLang="en-US" dirty="0" smtClean="0"/>
          </a:p>
        </p:txBody>
      </p:sp>
      <p:sp>
        <p:nvSpPr>
          <p:cNvPr id="352259" name="Rectangle 3"/>
          <p:cNvSpPr>
            <a:spLocks noGrp="1" noChangeArrowheads="1"/>
          </p:cNvSpPr>
          <p:nvPr>
            <p:ph idx="1"/>
          </p:nvPr>
        </p:nvSpPr>
        <p:spPr/>
        <p:txBody>
          <a:bodyPr/>
          <a:lstStyle/>
          <a:p>
            <a:r>
              <a:rPr lang="en-US" altLang="en-US" smtClean="0"/>
              <a:t>Property Tax Deduction/Credit</a:t>
            </a:r>
          </a:p>
          <a:p>
            <a:r>
              <a:rPr lang="en-US" altLang="en-US" smtClean="0"/>
              <a:t>Homestead Benefit Program</a:t>
            </a:r>
          </a:p>
          <a:p>
            <a:r>
              <a:rPr lang="en-US" altLang="en-US" smtClean="0"/>
              <a:t>Property Tax Reimbursement (PTR)</a:t>
            </a:r>
          </a:p>
          <a:p>
            <a:pPr lvl="1"/>
            <a:r>
              <a:rPr lang="en-US" altLang="en-US" smtClean="0"/>
              <a:t>AKA Senior Freeze</a:t>
            </a:r>
          </a:p>
          <a:p>
            <a:r>
              <a:rPr lang="en-US" altLang="en-US" smtClean="0"/>
              <a:t>Other</a:t>
            </a:r>
          </a:p>
          <a:p>
            <a:pPr lvl="1"/>
            <a:r>
              <a:rPr lang="en-US" altLang="en-US" smtClean="0"/>
              <a:t>Deduction for Senior Citizens/Disabled</a:t>
            </a:r>
          </a:p>
          <a:p>
            <a:pPr lvl="1"/>
            <a:r>
              <a:rPr lang="en-US" altLang="en-US" smtClean="0"/>
              <a:t>Deduction for Veterans</a:t>
            </a:r>
          </a:p>
          <a:p>
            <a:pPr lvl="1"/>
            <a:r>
              <a:rPr lang="en-US" altLang="en-US" smtClean="0"/>
              <a:t>Exemption for Disabled Veterans</a:t>
            </a:r>
          </a:p>
          <a:p>
            <a:pPr lvl="1"/>
            <a:endParaRPr lang="en-US" altLang="en-US" smtClean="0"/>
          </a:p>
          <a:p>
            <a:pPr lvl="1"/>
            <a:endParaRPr lang="en-US" altLang="en-US" smtClean="0"/>
          </a:p>
          <a:p>
            <a:endParaRPr lang="en-US" altLang="en-US" smtClean="0"/>
          </a:p>
          <a:p>
            <a:endParaRPr lang="en-US" altLang="en-US" dirty="0" smtClean="0"/>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a:t>
            </a:fld>
            <a:endParaRPr lang="en-US"/>
          </a:p>
        </p:txBody>
      </p:sp>
    </p:spTree>
    <p:extLst>
      <p:ext uri="{BB962C8B-B14F-4D97-AF65-F5344CB8AC3E}">
        <p14:creationId xmlns:p14="http://schemas.microsoft.com/office/powerpoint/2010/main" val="272121731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a:off x="609600" y="1600200"/>
            <a:ext cx="7924800" cy="4343400"/>
          </a:xfrm>
          <a:prstGeom prst="rect">
            <a:avLst/>
          </a:prstGeom>
          <a:noFill/>
          <a:ln w="9525">
            <a:noFill/>
            <a:miter lim="800000"/>
            <a:headEnd/>
            <a:tailEnd/>
          </a:ln>
        </p:spPr>
      </p:pic>
      <p:sp>
        <p:nvSpPr>
          <p:cNvPr id="808963" name="Title 1"/>
          <p:cNvSpPr>
            <a:spLocks noGrp="1"/>
          </p:cNvSpPr>
          <p:nvPr>
            <p:ph type="title"/>
          </p:nvPr>
        </p:nvSpPr>
        <p:spPr>
          <a:xfrm>
            <a:off x="533400" y="0"/>
            <a:ext cx="8305800" cy="1420813"/>
          </a:xfrm>
        </p:spPr>
        <p:txBody>
          <a:bodyPr>
            <a:normAutofit fontScale="90000"/>
          </a:bodyPr>
          <a:lstStyle/>
          <a:p>
            <a:r>
              <a:rPr lang="en-US" altLang="en-US" sz="3800" dirty="0" smtClean="0"/>
              <a:t>TW-Property Tax Reimbursement (PTR) Recovery Claimed on State Tax Refund Worksheet</a:t>
            </a:r>
          </a:p>
        </p:txBody>
      </p:sp>
      <p:sp>
        <p:nvSpPr>
          <p:cNvPr id="9" name="Oval 4"/>
          <p:cNvSpPr>
            <a:spLocks noChangeArrowheads="1"/>
          </p:cNvSpPr>
          <p:nvPr/>
        </p:nvSpPr>
        <p:spPr bwMode="auto">
          <a:xfrm>
            <a:off x="5715000" y="5638800"/>
            <a:ext cx="914400" cy="304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0" name="TextBox 9"/>
          <p:cNvSpPr txBox="1">
            <a:spLocks noChangeArrowheads="1"/>
          </p:cNvSpPr>
          <p:nvPr/>
        </p:nvSpPr>
        <p:spPr bwMode="auto">
          <a:xfrm>
            <a:off x="7162800" y="4648200"/>
            <a:ext cx="1676400" cy="369332"/>
          </a:xfrm>
          <a:prstGeom prst="rect">
            <a:avLst/>
          </a:prstGeom>
          <a:solidFill>
            <a:schemeClr val="accent5">
              <a:lumMod val="75000"/>
            </a:schemeClr>
          </a:solidFill>
          <a:ln w="9525">
            <a:solidFill>
              <a:schemeClr val="tx1"/>
            </a:solidFill>
            <a:miter lim="800000"/>
            <a:headEnd/>
            <a:tailEnd/>
          </a:ln>
        </p:spPr>
        <p:txBody>
          <a:bodyPr>
            <a:spAutoFit/>
          </a:bodyPr>
          <a:lstStyle/>
          <a:p>
            <a:pPr eaLnBrk="1" hangingPunct="1">
              <a:defRPr/>
            </a:pPr>
            <a:r>
              <a:rPr lang="en-US" b="1" dirty="0">
                <a:latin typeface="Arial" charset="0"/>
                <a:cs typeface="Arial" charset="0"/>
              </a:rPr>
              <a:t>PTR </a:t>
            </a:r>
            <a:r>
              <a:rPr lang="en-US" b="1" dirty="0" smtClean="0">
                <a:latin typeface="Arial" charset="0"/>
                <a:cs typeface="Arial" charset="0"/>
              </a:rPr>
              <a:t>recovery</a:t>
            </a:r>
            <a:endParaRPr lang="en-US" b="1" dirty="0">
              <a:latin typeface="Arial" charset="0"/>
              <a:cs typeface="Arial" charset="0"/>
            </a:endParaRPr>
          </a:p>
        </p:txBody>
      </p:sp>
      <p:pic>
        <p:nvPicPr>
          <p:cNvPr id="13"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304800"/>
            <a:ext cx="612648" cy="61264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NJ TaxWise" title="NJ TaxWis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990600"/>
            <a:ext cx="612648" cy="344615"/>
          </a:xfrm>
          <a:prstGeom prst="rect">
            <a:avLst/>
          </a:prstGeom>
        </p:spPr>
      </p:pic>
      <p:cxnSp>
        <p:nvCxnSpPr>
          <p:cNvPr id="12" name="Straight Arrow Connector 11"/>
          <p:cNvCxnSpPr>
            <a:stCxn id="10" idx="1"/>
            <a:endCxn id="9" idx="7"/>
          </p:cNvCxnSpPr>
          <p:nvPr/>
        </p:nvCxnSpPr>
        <p:spPr bwMode="auto">
          <a:xfrm flipH="1">
            <a:off x="6495489" y="4832866"/>
            <a:ext cx="667311" cy="850571"/>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20</a:t>
            </a:fld>
            <a:endParaRPr lang="en-US"/>
          </a:p>
        </p:txBody>
      </p:sp>
    </p:spTree>
    <p:extLst>
      <p:ext uri="{BB962C8B-B14F-4D97-AF65-F5344CB8AC3E}">
        <p14:creationId xmlns:p14="http://schemas.microsoft.com/office/powerpoint/2010/main" val="311901165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3" cstate="print"/>
          <a:srcRect/>
          <a:stretch>
            <a:fillRect/>
          </a:stretch>
        </p:blipFill>
        <p:spPr bwMode="auto">
          <a:xfrm>
            <a:off x="1143000" y="5029200"/>
            <a:ext cx="6705600" cy="1219200"/>
          </a:xfrm>
          <a:prstGeom prst="rect">
            <a:avLst/>
          </a:prstGeom>
          <a:noFill/>
          <a:ln w="9525">
            <a:noFill/>
            <a:miter lim="800000"/>
            <a:headEnd/>
            <a:tailEnd/>
          </a:ln>
        </p:spPr>
      </p:pic>
      <p:pic>
        <p:nvPicPr>
          <p:cNvPr id="4098" name="Picture 2"/>
          <p:cNvPicPr>
            <a:picLocks noChangeAspect="1" noChangeArrowheads="1"/>
          </p:cNvPicPr>
          <p:nvPr/>
        </p:nvPicPr>
        <p:blipFill>
          <a:blip r:embed="rId4" cstate="print"/>
          <a:srcRect/>
          <a:stretch>
            <a:fillRect/>
          </a:stretch>
        </p:blipFill>
        <p:spPr bwMode="auto">
          <a:xfrm>
            <a:off x="1219200" y="2438400"/>
            <a:ext cx="6629400" cy="1143000"/>
          </a:xfrm>
          <a:prstGeom prst="rect">
            <a:avLst/>
          </a:prstGeom>
          <a:noFill/>
          <a:ln w="9525">
            <a:noFill/>
            <a:miter lim="800000"/>
            <a:headEnd/>
            <a:tailEnd/>
          </a:ln>
        </p:spPr>
      </p:pic>
      <p:sp>
        <p:nvSpPr>
          <p:cNvPr id="345091" name="Title 1"/>
          <p:cNvSpPr>
            <a:spLocks noGrp="1"/>
          </p:cNvSpPr>
          <p:nvPr>
            <p:ph type="title"/>
          </p:nvPr>
        </p:nvSpPr>
        <p:spPr>
          <a:xfrm>
            <a:off x="533400" y="0"/>
            <a:ext cx="8610600" cy="1447800"/>
          </a:xfrm>
        </p:spPr>
        <p:txBody>
          <a:bodyPr>
            <a:normAutofit/>
          </a:bodyPr>
          <a:lstStyle/>
          <a:p>
            <a:pPr>
              <a:defRPr/>
            </a:pPr>
            <a:r>
              <a:rPr lang="en-US" sz="3800" smtClean="0"/>
              <a:t>TW-Property Tax Reimbursement (PTR)  Claimed on State Tax Refund Worksheet</a:t>
            </a:r>
            <a:endParaRPr lang="en-US" sz="3800" dirty="0" smtClean="0"/>
          </a:p>
        </p:txBody>
      </p:sp>
      <p:sp>
        <p:nvSpPr>
          <p:cNvPr id="8" name="Oval 4"/>
          <p:cNvSpPr>
            <a:spLocks noChangeArrowheads="1"/>
          </p:cNvSpPr>
          <p:nvPr/>
        </p:nvSpPr>
        <p:spPr bwMode="auto">
          <a:xfrm>
            <a:off x="7391400" y="5943600"/>
            <a:ext cx="4572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9" name="Oval 4"/>
          <p:cNvSpPr>
            <a:spLocks noChangeArrowheads="1"/>
          </p:cNvSpPr>
          <p:nvPr/>
        </p:nvSpPr>
        <p:spPr bwMode="auto">
          <a:xfrm>
            <a:off x="7467600" y="5486400"/>
            <a:ext cx="381000" cy="304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pic>
        <p:nvPicPr>
          <p:cNvPr id="15" name="Picture 2" descr="NJ NJ" title="NJ NJ"/>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descr="NJ TaxWise" title="NJ TaxWise"/>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990600"/>
            <a:ext cx="612648" cy="344615"/>
          </a:xfrm>
          <a:prstGeom prst="rect">
            <a:avLst/>
          </a:prstGeom>
        </p:spPr>
      </p:pic>
      <p:sp>
        <p:nvSpPr>
          <p:cNvPr id="21" name="TextBox 20" descr="NJ (cont'd)" title="NJ (cont'd)"/>
          <p:cNvSpPr txBox="1"/>
          <p:nvPr/>
        </p:nvSpPr>
        <p:spPr>
          <a:xfrm>
            <a:off x="7893851" y="1082259"/>
            <a:ext cx="869149" cy="338554"/>
          </a:xfrm>
          <a:prstGeom prst="rect">
            <a:avLst/>
          </a:prstGeom>
          <a:noFill/>
        </p:spPr>
        <p:txBody>
          <a:bodyPr wrap="none" rtlCol="0">
            <a:spAutoFit/>
          </a:bodyPr>
          <a:lstStyle/>
          <a:p>
            <a:pPr algn="r"/>
            <a:r>
              <a:rPr lang="en-US" sz="1600" smtClean="0"/>
              <a:t>(cont’d)</a:t>
            </a:r>
            <a:endParaRPr lang="en-US" sz="1600" dirty="0"/>
          </a:p>
        </p:txBody>
      </p:sp>
      <p:sp>
        <p:nvSpPr>
          <p:cNvPr id="23" name="TextBox 22"/>
          <p:cNvSpPr txBox="1"/>
          <p:nvPr/>
        </p:nvSpPr>
        <p:spPr>
          <a:xfrm>
            <a:off x="685800" y="1524000"/>
            <a:ext cx="8109528" cy="830997"/>
          </a:xfrm>
          <a:prstGeom prst="rect">
            <a:avLst/>
          </a:prstGeom>
          <a:noFill/>
        </p:spPr>
        <p:txBody>
          <a:bodyPr wrap="none" rtlCol="0">
            <a:spAutoFit/>
          </a:bodyPr>
          <a:lstStyle/>
          <a:p>
            <a:r>
              <a:rPr lang="en-US" sz="2400" b="1" dirty="0" smtClean="0">
                <a:solidFill>
                  <a:srgbClr val="FF0000"/>
                </a:solidFill>
              </a:rPr>
              <a:t>Taxable amount of income tax refund (to 1040 Line 10)</a:t>
            </a:r>
          </a:p>
          <a:p>
            <a:r>
              <a:rPr lang="en-US" sz="2400" b="1" dirty="0" smtClean="0">
                <a:solidFill>
                  <a:srgbClr val="FF0000"/>
                </a:solidFill>
              </a:rPr>
              <a:t> prior to entry of PTR recovery</a:t>
            </a:r>
            <a:endParaRPr lang="en-US" sz="2400" b="1" dirty="0">
              <a:solidFill>
                <a:srgbClr val="FF0000"/>
              </a:solidFill>
            </a:endParaRPr>
          </a:p>
        </p:txBody>
      </p:sp>
      <p:sp>
        <p:nvSpPr>
          <p:cNvPr id="24" name="TextBox 23"/>
          <p:cNvSpPr txBox="1"/>
          <p:nvPr/>
        </p:nvSpPr>
        <p:spPr>
          <a:xfrm>
            <a:off x="533400" y="3581400"/>
            <a:ext cx="8610600" cy="1569660"/>
          </a:xfrm>
          <a:prstGeom prst="rect">
            <a:avLst/>
          </a:prstGeom>
          <a:noFill/>
        </p:spPr>
        <p:txBody>
          <a:bodyPr wrap="square" rtlCol="0">
            <a:spAutoFit/>
          </a:bodyPr>
          <a:lstStyle/>
          <a:p>
            <a:r>
              <a:rPr lang="en-US" sz="2400" b="1" dirty="0" smtClean="0">
                <a:solidFill>
                  <a:srgbClr val="FF0000"/>
                </a:solidFill>
              </a:rPr>
              <a:t>Taxable amount of income tax refund (to 1040 Line 10) &amp;</a:t>
            </a:r>
          </a:p>
          <a:p>
            <a:r>
              <a:rPr lang="en-US" sz="2400" b="1" dirty="0" smtClean="0">
                <a:solidFill>
                  <a:srgbClr val="FF0000"/>
                </a:solidFill>
              </a:rPr>
              <a:t> PTR recovery (to 1040 Worksheet 7 &amp; 1040 Line 21)</a:t>
            </a:r>
          </a:p>
          <a:p>
            <a:r>
              <a:rPr lang="en-US" sz="2400" b="1" dirty="0" smtClean="0">
                <a:solidFill>
                  <a:srgbClr val="FF0000"/>
                </a:solidFill>
              </a:rPr>
              <a:t> after entry of recovery – TW apportions maximum taxable</a:t>
            </a:r>
          </a:p>
          <a:p>
            <a:r>
              <a:rPr lang="en-US" sz="2400" b="1" dirty="0" smtClean="0">
                <a:solidFill>
                  <a:srgbClr val="FF0000"/>
                </a:solidFill>
              </a:rPr>
              <a:t> amount</a:t>
            </a:r>
            <a:endParaRPr lang="en-US" sz="2400" b="1" dirty="0">
              <a:solidFill>
                <a:srgbClr val="FF0000"/>
              </a:solidFill>
            </a:endParaRPr>
          </a:p>
        </p:txBody>
      </p:sp>
      <p:sp>
        <p:nvSpPr>
          <p:cNvPr id="18" name="Oval 4"/>
          <p:cNvSpPr>
            <a:spLocks noChangeArrowheads="1"/>
          </p:cNvSpPr>
          <p:nvPr/>
        </p:nvSpPr>
        <p:spPr bwMode="auto">
          <a:xfrm>
            <a:off x="7391400" y="2819400"/>
            <a:ext cx="4572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3" name="Date Placeholder 2"/>
          <p:cNvSpPr>
            <a:spLocks noGrp="1"/>
          </p:cNvSpPr>
          <p:nvPr>
            <p:ph type="dt" sz="half" idx="10"/>
          </p:nvPr>
        </p:nvSpPr>
        <p:spPr/>
        <p:txBody>
          <a:bodyPr/>
          <a:lstStyle/>
          <a:p>
            <a:r>
              <a:rPr lang="en-US" smtClean="0"/>
              <a:t>11-09-2015</a:t>
            </a:r>
            <a:endParaRPr lang="en-US" dirty="0"/>
          </a:p>
        </p:txBody>
      </p:sp>
      <p:sp>
        <p:nvSpPr>
          <p:cNvPr id="4" name="Footer Placeholder 3"/>
          <p:cNvSpPr>
            <a:spLocks noGrp="1"/>
          </p:cNvSpPr>
          <p:nvPr>
            <p:ph type="ftr" sz="quarter" idx="3"/>
          </p:nvPr>
        </p:nvSpPr>
        <p:spPr/>
        <p:txBody>
          <a:bodyPr/>
          <a:lstStyle/>
          <a:p>
            <a:r>
              <a:rPr lang="en-US" smtClean="0"/>
              <a:t>NJ TAX TY2014 v1</a:t>
            </a:r>
            <a:endParaRPr lang="en-US" dirty="0"/>
          </a:p>
        </p:txBody>
      </p:sp>
      <p:sp>
        <p:nvSpPr>
          <p:cNvPr id="5" name="Slide Number Placeholder 4"/>
          <p:cNvSpPr>
            <a:spLocks noGrp="1"/>
          </p:cNvSpPr>
          <p:nvPr>
            <p:ph type="sldNum" sz="quarter" idx="11"/>
          </p:nvPr>
        </p:nvSpPr>
        <p:spPr/>
        <p:txBody>
          <a:bodyPr/>
          <a:lstStyle/>
          <a:p>
            <a:fld id="{251E97C6-B5EA-4059-8D5E-F0990EFE7977}" type="slidenum">
              <a:rPr lang="en-US" smtClean="0"/>
              <a:pPr/>
              <a:t>21</a:t>
            </a:fld>
            <a:endParaRPr lang="en-US"/>
          </a:p>
        </p:txBody>
      </p:sp>
    </p:spTree>
    <p:extLst>
      <p:ext uri="{BB962C8B-B14F-4D97-AF65-F5344CB8AC3E}">
        <p14:creationId xmlns:p14="http://schemas.microsoft.com/office/powerpoint/2010/main" val="35308842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P spid="9" grpId="0" animBg="1" autoUpdateAnimBg="0"/>
      <p:bldP spid="18"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l="21176" t="8333" r="1765" b="2083"/>
          <a:stretch>
            <a:fillRect/>
          </a:stretch>
        </p:blipFill>
        <p:spPr bwMode="auto">
          <a:xfrm>
            <a:off x="609600" y="1600200"/>
            <a:ext cx="8229600" cy="4648200"/>
          </a:xfrm>
          <a:prstGeom prst="rect">
            <a:avLst/>
          </a:prstGeom>
          <a:noFill/>
          <a:ln w="9525">
            <a:noFill/>
            <a:miter lim="800000"/>
            <a:headEnd/>
            <a:tailEnd/>
          </a:ln>
        </p:spPr>
      </p:pic>
      <p:sp>
        <p:nvSpPr>
          <p:cNvPr id="815107" name="Title 1"/>
          <p:cNvSpPr>
            <a:spLocks noGrp="1"/>
          </p:cNvSpPr>
          <p:nvPr>
            <p:ph type="title"/>
          </p:nvPr>
        </p:nvSpPr>
        <p:spPr>
          <a:xfrm>
            <a:off x="533400" y="0"/>
            <a:ext cx="8610600" cy="1600200"/>
          </a:xfrm>
        </p:spPr>
        <p:txBody>
          <a:bodyPr>
            <a:normAutofit/>
          </a:bodyPr>
          <a:lstStyle/>
          <a:p>
            <a:r>
              <a:rPr lang="en-US" altLang="en-US" sz="3800" dirty="0" smtClean="0"/>
              <a:t>TW - Property Tax Recoveries on 1040 Worksheet 7</a:t>
            </a:r>
          </a:p>
        </p:txBody>
      </p:sp>
      <p:sp>
        <p:nvSpPr>
          <p:cNvPr id="9" name="Oval 4"/>
          <p:cNvSpPr>
            <a:spLocks noChangeArrowheads="1"/>
          </p:cNvSpPr>
          <p:nvPr/>
        </p:nvSpPr>
        <p:spPr bwMode="auto">
          <a:xfrm>
            <a:off x="1676400" y="5715000"/>
            <a:ext cx="19050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7" name="Oval 4"/>
          <p:cNvSpPr>
            <a:spLocks noChangeArrowheads="1"/>
          </p:cNvSpPr>
          <p:nvPr/>
        </p:nvSpPr>
        <p:spPr bwMode="auto">
          <a:xfrm>
            <a:off x="8153400" y="5562600"/>
            <a:ext cx="533400" cy="5334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0" name="TextBox 9"/>
          <p:cNvSpPr txBox="1"/>
          <p:nvPr/>
        </p:nvSpPr>
        <p:spPr>
          <a:xfrm>
            <a:off x="3657600" y="5867400"/>
            <a:ext cx="4419600" cy="646331"/>
          </a:xfrm>
          <a:prstGeom prst="rect">
            <a:avLst/>
          </a:prstGeom>
          <a:solidFill>
            <a:schemeClr val="accent5">
              <a:lumMod val="75000"/>
            </a:schemeClr>
          </a:solidFill>
          <a:ln>
            <a:solidFill>
              <a:srgbClr val="001132"/>
            </a:solidFill>
          </a:ln>
        </p:spPr>
        <p:txBody>
          <a:bodyPr wrap="square">
            <a:spAutoFit/>
          </a:bodyPr>
          <a:lstStyle/>
          <a:p>
            <a:pPr eaLnBrk="1" hangingPunct="1">
              <a:defRPr/>
            </a:pPr>
            <a:r>
              <a:rPr lang="en-US" b="1" dirty="0">
                <a:latin typeface="Arial" charset="0"/>
                <a:cs typeface="Arial" charset="0"/>
              </a:rPr>
              <a:t>Homestead </a:t>
            </a:r>
            <a:r>
              <a:rPr lang="en-US" b="1" dirty="0" smtClean="0">
                <a:latin typeface="Arial" charset="0"/>
                <a:cs typeface="Arial" charset="0"/>
              </a:rPr>
              <a:t>Benefit recovery – entered directly on 1040 Worksheet 7</a:t>
            </a:r>
            <a:endParaRPr lang="en-US" b="1" dirty="0">
              <a:latin typeface="Arial" charset="0"/>
              <a:cs typeface="Arial" charset="0"/>
            </a:endParaRPr>
          </a:p>
        </p:txBody>
      </p:sp>
      <p:sp>
        <p:nvSpPr>
          <p:cNvPr id="11" name="Oval 4"/>
          <p:cNvSpPr>
            <a:spLocks noChangeArrowheads="1"/>
          </p:cNvSpPr>
          <p:nvPr/>
        </p:nvSpPr>
        <p:spPr bwMode="auto">
          <a:xfrm>
            <a:off x="8077200" y="3505200"/>
            <a:ext cx="6096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2" name="TextBox 11"/>
          <p:cNvSpPr txBox="1"/>
          <p:nvPr/>
        </p:nvSpPr>
        <p:spPr>
          <a:xfrm>
            <a:off x="3352800" y="3200400"/>
            <a:ext cx="3962400" cy="646331"/>
          </a:xfrm>
          <a:prstGeom prst="rect">
            <a:avLst/>
          </a:prstGeom>
          <a:solidFill>
            <a:schemeClr val="accent5">
              <a:lumMod val="75000"/>
            </a:schemeClr>
          </a:solidFill>
          <a:ln>
            <a:solidFill>
              <a:srgbClr val="001132"/>
            </a:solidFill>
          </a:ln>
        </p:spPr>
        <p:txBody>
          <a:bodyPr wrap="square">
            <a:spAutoFit/>
          </a:bodyPr>
          <a:lstStyle/>
          <a:p>
            <a:pPr eaLnBrk="1" hangingPunct="1">
              <a:defRPr/>
            </a:pPr>
            <a:r>
              <a:rPr lang="en-US" b="1" dirty="0">
                <a:latin typeface="Arial" charset="0"/>
                <a:cs typeface="Arial" charset="0"/>
              </a:rPr>
              <a:t>Taxable amount </a:t>
            </a:r>
            <a:r>
              <a:rPr lang="en-US" b="1" dirty="0" smtClean="0">
                <a:latin typeface="Arial" charset="0"/>
                <a:cs typeface="Arial" charset="0"/>
              </a:rPr>
              <a:t>of PTR recovery –</a:t>
            </a:r>
            <a:endParaRPr lang="en-US" b="1" dirty="0">
              <a:latin typeface="Arial" charset="0"/>
              <a:cs typeface="Arial" charset="0"/>
            </a:endParaRPr>
          </a:p>
          <a:p>
            <a:pPr eaLnBrk="1" hangingPunct="1">
              <a:defRPr/>
            </a:pPr>
            <a:r>
              <a:rPr lang="en-US" b="1" dirty="0" smtClean="0">
                <a:latin typeface="Arial" charset="0"/>
                <a:cs typeface="Arial" charset="0"/>
              </a:rPr>
              <a:t>from </a:t>
            </a:r>
            <a:r>
              <a:rPr lang="en-US" b="1" dirty="0">
                <a:latin typeface="Arial" charset="0"/>
                <a:cs typeface="Arial" charset="0"/>
              </a:rPr>
              <a:t>State Tax Refund Wkt</a:t>
            </a:r>
          </a:p>
        </p:txBody>
      </p:sp>
      <p:pic>
        <p:nvPicPr>
          <p:cNvPr id="17"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descr="NJ TaxWise" title="NJ TaxWis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914400"/>
            <a:ext cx="612648" cy="344615"/>
          </a:xfrm>
          <a:prstGeom prst="rect">
            <a:avLst/>
          </a:prstGeom>
        </p:spPr>
      </p:pic>
      <p:sp>
        <p:nvSpPr>
          <p:cNvPr id="20" name="TextBox 19" descr="NJ (cont'd)" title="NJ (cont'd)"/>
          <p:cNvSpPr txBox="1"/>
          <p:nvPr/>
        </p:nvSpPr>
        <p:spPr>
          <a:xfrm>
            <a:off x="7893851" y="1082259"/>
            <a:ext cx="869149" cy="338554"/>
          </a:xfrm>
          <a:prstGeom prst="rect">
            <a:avLst/>
          </a:prstGeom>
          <a:noFill/>
        </p:spPr>
        <p:txBody>
          <a:bodyPr wrap="none" rtlCol="0">
            <a:spAutoFit/>
          </a:bodyPr>
          <a:lstStyle/>
          <a:p>
            <a:pPr algn="r"/>
            <a:r>
              <a:rPr lang="en-US" sz="1600" smtClean="0"/>
              <a:t>(cont’d)</a:t>
            </a:r>
            <a:endParaRPr lang="en-US" sz="1600" dirty="0"/>
          </a:p>
        </p:txBody>
      </p:sp>
      <p:cxnSp>
        <p:nvCxnSpPr>
          <p:cNvPr id="15" name="Straight Arrow Connector 14"/>
          <p:cNvCxnSpPr>
            <a:stCxn id="12" idx="3"/>
            <a:endCxn id="11" idx="2"/>
          </p:cNvCxnSpPr>
          <p:nvPr/>
        </p:nvCxnSpPr>
        <p:spPr bwMode="auto">
          <a:xfrm>
            <a:off x="7315200" y="3523566"/>
            <a:ext cx="762000" cy="172134"/>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22</a:t>
            </a:fld>
            <a:endParaRPr lang="en-US"/>
          </a:p>
        </p:txBody>
      </p:sp>
    </p:spTree>
    <p:extLst>
      <p:ext uri="{BB962C8B-B14F-4D97-AF65-F5344CB8AC3E}">
        <p14:creationId xmlns:p14="http://schemas.microsoft.com/office/powerpoint/2010/main" val="351646532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P spid="7" grpId="0" animBg="1" autoUpdateAnimBg="0"/>
      <p:bldP spid="11"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Grp="1" noChangeArrowheads="1"/>
          </p:cNvSpPr>
          <p:nvPr>
            <p:ph type="title"/>
          </p:nvPr>
        </p:nvSpPr>
        <p:spPr/>
        <p:txBody>
          <a:bodyPr>
            <a:normAutofit fontScale="90000"/>
          </a:bodyPr>
          <a:lstStyle/>
          <a:p>
            <a:r>
              <a:rPr lang="en-US" altLang="en-US" dirty="0" smtClean="0"/>
              <a:t>NJ Adjustment for Property Tax Recoveries on 1040 Line 21</a:t>
            </a:r>
          </a:p>
        </p:txBody>
      </p:sp>
      <p:sp>
        <p:nvSpPr>
          <p:cNvPr id="796676" name="Content Placeholder 6"/>
          <p:cNvSpPr>
            <a:spLocks noGrp="1" noChangeArrowheads="1"/>
          </p:cNvSpPr>
          <p:nvPr>
            <p:ph idx="1"/>
          </p:nvPr>
        </p:nvSpPr>
        <p:spPr>
          <a:xfrm>
            <a:off x="609600" y="1600200"/>
            <a:ext cx="8077200" cy="4876800"/>
          </a:xfrm>
        </p:spPr>
        <p:txBody>
          <a:bodyPr>
            <a:normAutofit fontScale="92500"/>
          </a:bodyPr>
          <a:lstStyle/>
          <a:p>
            <a:r>
              <a:rPr lang="en-US" altLang="en-US" dirty="0" smtClean="0"/>
              <a:t>Property tax recoveries on 1040 Line 21 are not taxable in NJ</a:t>
            </a:r>
          </a:p>
          <a:p>
            <a:r>
              <a:rPr lang="en-US" altLang="en-US" dirty="0" smtClean="0"/>
              <a:t>Need to exclude recovery amounts from NJ 1040 Line 25 Other Income</a:t>
            </a:r>
          </a:p>
          <a:p>
            <a:pPr lvl="1"/>
            <a:r>
              <a:rPr lang="en-US" altLang="en-US" dirty="0" smtClean="0"/>
              <a:t>Link to NJ Line 25:  Supplementary Schedule of Other Income</a:t>
            </a:r>
          </a:p>
          <a:p>
            <a:pPr lvl="1"/>
            <a:r>
              <a:rPr lang="en-US" altLang="en-US" dirty="0" smtClean="0"/>
              <a:t>Enter recoveries as a negative amount in Section F</a:t>
            </a:r>
          </a:p>
          <a:p>
            <a:pPr lvl="1"/>
            <a:r>
              <a:rPr lang="en-US" altLang="en-US" dirty="0" smtClean="0"/>
              <a:t>Any other type of Other Income from Federal 1040 Line 21 should still remain on NJ 1040 Line 25 (e.g. – jury duty pay)  </a:t>
            </a:r>
          </a:p>
          <a:p>
            <a:pPr marL="274320" lvl="5"/>
            <a:endParaRPr lang="en-US" altLang="en-US" dirty="0" smtClean="0"/>
          </a:p>
        </p:txBody>
      </p:sp>
      <p:pic>
        <p:nvPicPr>
          <p:cNvPr id="6"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NJ TaxWise" title="NJ TaxWis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990600"/>
            <a:ext cx="612648" cy="344615"/>
          </a:xfrm>
          <a:prstGeom prst="rect">
            <a:avLst/>
          </a:prstGeom>
        </p:spPr>
      </p:pic>
      <p:sp>
        <p:nvSpPr>
          <p:cNvPr id="11" name="TextBox 10"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smtClean="0"/>
              <a:t>(cont’d)</a:t>
            </a:r>
            <a:endParaRPr lang="en-US" sz="1600" dirty="0"/>
          </a:p>
        </p:txBody>
      </p:sp>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23</a:t>
            </a:fld>
            <a:endParaRPr lang="en-US"/>
          </a:p>
        </p:txBody>
      </p:sp>
    </p:spTree>
    <p:extLst>
      <p:ext uri="{BB962C8B-B14F-4D97-AF65-F5344CB8AC3E}">
        <p14:creationId xmlns:p14="http://schemas.microsoft.com/office/powerpoint/2010/main" val="82543238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print"/>
          <a:srcRect/>
          <a:stretch>
            <a:fillRect/>
          </a:stretch>
        </p:blipFill>
        <p:spPr bwMode="auto">
          <a:xfrm>
            <a:off x="609601" y="1600200"/>
            <a:ext cx="7924800" cy="3810000"/>
          </a:xfrm>
          <a:prstGeom prst="rect">
            <a:avLst/>
          </a:prstGeom>
          <a:noFill/>
          <a:ln w="9525">
            <a:noFill/>
            <a:miter lim="800000"/>
            <a:headEnd/>
            <a:tailEnd/>
          </a:ln>
        </p:spPr>
      </p:pic>
      <p:sp>
        <p:nvSpPr>
          <p:cNvPr id="260099" name="Title 1"/>
          <p:cNvSpPr>
            <a:spLocks noGrp="1"/>
          </p:cNvSpPr>
          <p:nvPr>
            <p:ph type="title"/>
          </p:nvPr>
        </p:nvSpPr>
        <p:spPr/>
        <p:txBody>
          <a:bodyPr>
            <a:normAutofit fontScale="90000"/>
          </a:bodyPr>
          <a:lstStyle/>
          <a:p>
            <a:r>
              <a:rPr lang="en-US" altLang="en-US" smtClean="0"/>
              <a:t>NJ Line 25: Supplementary Schedule of Other Income</a:t>
            </a:r>
          </a:p>
        </p:txBody>
      </p:sp>
      <p:cxnSp>
        <p:nvCxnSpPr>
          <p:cNvPr id="260102" name="Straight Arrow Connector 6"/>
          <p:cNvCxnSpPr>
            <a:cxnSpLocks noChangeShapeType="1"/>
          </p:cNvCxnSpPr>
          <p:nvPr/>
        </p:nvCxnSpPr>
        <p:spPr bwMode="auto">
          <a:xfrm>
            <a:off x="5791200" y="4114800"/>
            <a:ext cx="914400" cy="9144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260103" name="Straight Arrow Connector 8"/>
          <p:cNvCxnSpPr>
            <a:cxnSpLocks noChangeShapeType="1"/>
          </p:cNvCxnSpPr>
          <p:nvPr/>
        </p:nvCxnSpPr>
        <p:spPr bwMode="auto">
          <a:xfrm flipV="1">
            <a:off x="5486400" y="3752850"/>
            <a:ext cx="2209800" cy="66675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260104" name="Straight Arrow Connector 10"/>
          <p:cNvCxnSpPr>
            <a:cxnSpLocks noChangeShapeType="1"/>
          </p:cNvCxnSpPr>
          <p:nvPr/>
        </p:nvCxnSpPr>
        <p:spPr bwMode="auto">
          <a:xfrm flipV="1">
            <a:off x="5143500" y="3752850"/>
            <a:ext cx="2171700" cy="66675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sp>
        <p:nvSpPr>
          <p:cNvPr id="11" name="Oval 4"/>
          <p:cNvSpPr>
            <a:spLocks noChangeArrowheads="1"/>
          </p:cNvSpPr>
          <p:nvPr/>
        </p:nvSpPr>
        <p:spPr bwMode="auto">
          <a:xfrm>
            <a:off x="7772400" y="1752600"/>
            <a:ext cx="914400" cy="5334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endParaRPr>
          </a:p>
        </p:txBody>
      </p:sp>
      <p:sp>
        <p:nvSpPr>
          <p:cNvPr id="12" name="Oval 4"/>
          <p:cNvSpPr>
            <a:spLocks noChangeArrowheads="1"/>
          </p:cNvSpPr>
          <p:nvPr/>
        </p:nvSpPr>
        <p:spPr bwMode="auto">
          <a:xfrm>
            <a:off x="3124200" y="1676400"/>
            <a:ext cx="2895600" cy="685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endParaRPr>
          </a:p>
        </p:txBody>
      </p:sp>
      <p:pic>
        <p:nvPicPr>
          <p:cNvPr id="14"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304800"/>
            <a:ext cx="612648" cy="61264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NJ TaxWise" title="NJ TaxWis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914400"/>
            <a:ext cx="612648" cy="344615"/>
          </a:xfrm>
          <a:prstGeom prst="rect">
            <a:avLst/>
          </a:prstGeom>
        </p:spPr>
      </p:pic>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24</a:t>
            </a:fld>
            <a:endParaRPr lang="en-US"/>
          </a:p>
        </p:txBody>
      </p:sp>
      <p:sp>
        <p:nvSpPr>
          <p:cNvPr id="21" name="TextBox 20"/>
          <p:cNvSpPr txBox="1"/>
          <p:nvPr/>
        </p:nvSpPr>
        <p:spPr>
          <a:xfrm>
            <a:off x="3352800" y="2971800"/>
            <a:ext cx="4419600" cy="923330"/>
          </a:xfrm>
          <a:prstGeom prst="rect">
            <a:avLst/>
          </a:prstGeom>
          <a:solidFill>
            <a:schemeClr val="accent5">
              <a:lumMod val="75000"/>
            </a:schemeClr>
          </a:solidFill>
          <a:ln>
            <a:solidFill>
              <a:srgbClr val="001132"/>
            </a:solidFill>
          </a:ln>
        </p:spPr>
        <p:txBody>
          <a:bodyPr wrap="square" rtlCol="0">
            <a:spAutoFit/>
          </a:bodyPr>
          <a:lstStyle/>
          <a:p>
            <a:r>
              <a:rPr lang="en-US" b="1" dirty="0" smtClean="0"/>
              <a:t>Adjustment is to take PTR and HB</a:t>
            </a:r>
          </a:p>
          <a:p>
            <a:r>
              <a:rPr lang="en-US" b="1" dirty="0" smtClean="0"/>
              <a:t> recoveries and Cancellation of Debt income out of NJ taxable  income</a:t>
            </a:r>
            <a:endParaRPr lang="en-US" b="1" dirty="0"/>
          </a:p>
        </p:txBody>
      </p:sp>
      <p:cxnSp>
        <p:nvCxnSpPr>
          <p:cNvPr id="22" name="Straight Arrow Connector 21"/>
          <p:cNvCxnSpPr/>
          <p:nvPr/>
        </p:nvCxnSpPr>
        <p:spPr bwMode="auto">
          <a:xfrm flipV="1">
            <a:off x="6477000" y="2057400"/>
            <a:ext cx="1295400" cy="914400"/>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6783370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autoUpdateAnimBg="0"/>
      <p:bldP spid="12"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cstate="print"/>
          <a:srcRect/>
          <a:stretch>
            <a:fillRect/>
          </a:stretch>
        </p:blipFill>
        <p:spPr bwMode="auto">
          <a:xfrm>
            <a:off x="609600" y="1524000"/>
            <a:ext cx="7924800" cy="3886200"/>
          </a:xfrm>
          <a:prstGeom prst="rect">
            <a:avLst/>
          </a:prstGeom>
          <a:noFill/>
          <a:ln w="9525">
            <a:noFill/>
            <a:miter lim="800000"/>
            <a:headEnd/>
            <a:tailEnd/>
          </a:ln>
        </p:spPr>
      </p:pic>
      <p:sp>
        <p:nvSpPr>
          <p:cNvPr id="262147" name="Title 1"/>
          <p:cNvSpPr>
            <a:spLocks noGrp="1"/>
          </p:cNvSpPr>
          <p:nvPr>
            <p:ph type="title"/>
          </p:nvPr>
        </p:nvSpPr>
        <p:spPr/>
        <p:txBody>
          <a:bodyPr>
            <a:normAutofit fontScale="90000"/>
          </a:bodyPr>
          <a:lstStyle/>
          <a:p>
            <a:r>
              <a:rPr lang="en-US" altLang="en-US" dirty="0" smtClean="0"/>
              <a:t>Other Income (without PTR &amp; HB Recoveries) - NJ 1040 Line 25</a:t>
            </a:r>
          </a:p>
        </p:txBody>
      </p:sp>
      <p:cxnSp>
        <p:nvCxnSpPr>
          <p:cNvPr id="262149" name="Straight Arrow Connector 6"/>
          <p:cNvCxnSpPr>
            <a:cxnSpLocks noChangeShapeType="1"/>
          </p:cNvCxnSpPr>
          <p:nvPr/>
        </p:nvCxnSpPr>
        <p:spPr bwMode="auto">
          <a:xfrm>
            <a:off x="5791200" y="4114800"/>
            <a:ext cx="914400" cy="9144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262150" name="Straight Arrow Connector 8"/>
          <p:cNvCxnSpPr>
            <a:cxnSpLocks noChangeShapeType="1"/>
          </p:cNvCxnSpPr>
          <p:nvPr/>
        </p:nvCxnSpPr>
        <p:spPr bwMode="auto">
          <a:xfrm flipV="1">
            <a:off x="5486400" y="3752850"/>
            <a:ext cx="2209800" cy="66675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262151" name="Straight Arrow Connector 10"/>
          <p:cNvCxnSpPr>
            <a:cxnSpLocks noChangeShapeType="1"/>
          </p:cNvCxnSpPr>
          <p:nvPr/>
        </p:nvCxnSpPr>
        <p:spPr bwMode="auto">
          <a:xfrm flipV="1">
            <a:off x="5143500" y="3752850"/>
            <a:ext cx="2171700" cy="66675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sp>
        <p:nvSpPr>
          <p:cNvPr id="262153" name="Oval 5"/>
          <p:cNvSpPr>
            <a:spLocks noChangeArrowheads="1"/>
          </p:cNvSpPr>
          <p:nvPr/>
        </p:nvSpPr>
        <p:spPr bwMode="auto">
          <a:xfrm>
            <a:off x="8001000" y="4191000"/>
            <a:ext cx="685800" cy="6858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sp>
        <p:nvSpPr>
          <p:cNvPr id="11" name="TextBox 10"/>
          <p:cNvSpPr txBox="1"/>
          <p:nvPr/>
        </p:nvSpPr>
        <p:spPr>
          <a:xfrm>
            <a:off x="762000" y="5715000"/>
            <a:ext cx="8128000" cy="461963"/>
          </a:xfrm>
          <a:prstGeom prst="rect">
            <a:avLst/>
          </a:prstGeom>
          <a:solidFill>
            <a:schemeClr val="accent5">
              <a:lumMod val="75000"/>
            </a:schemeClr>
          </a:solidFill>
          <a:ln>
            <a:solidFill>
              <a:schemeClr val="tx1"/>
            </a:solidFill>
          </a:ln>
        </p:spPr>
        <p:txBody>
          <a:bodyPr wrap="none">
            <a:spAutoFit/>
          </a:bodyPr>
          <a:lstStyle/>
          <a:p>
            <a:pPr eaLnBrk="1" hangingPunct="1">
              <a:defRPr/>
            </a:pPr>
            <a:r>
              <a:rPr lang="en-US" sz="2400" b="1" dirty="0">
                <a:latin typeface="Arial" charset="0"/>
                <a:cs typeface="Arial" charset="0"/>
              </a:rPr>
              <a:t>Line 25 might still include other types of Other Income</a:t>
            </a:r>
          </a:p>
        </p:txBody>
      </p:sp>
      <p:pic>
        <p:nvPicPr>
          <p:cNvPr id="12" name="Picture 2" descr="NJ NJ" title="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NJ TaxWise" title="NJ TaxWis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914400"/>
            <a:ext cx="612648" cy="344615"/>
          </a:xfrm>
          <a:prstGeom prst="rect">
            <a:avLst/>
          </a:prstGeom>
        </p:spPr>
      </p:pic>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25</a:t>
            </a:fld>
            <a:endParaRPr lang="en-US"/>
          </a:p>
        </p:txBody>
      </p:sp>
    </p:spTree>
    <p:extLst>
      <p:ext uri="{BB962C8B-B14F-4D97-AF65-F5344CB8AC3E}">
        <p14:creationId xmlns:p14="http://schemas.microsoft.com/office/powerpoint/2010/main" val="15937907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normAutofit/>
          </a:bodyPr>
          <a:lstStyle/>
          <a:p>
            <a:pPr eaLnBrk="1" hangingPunct="1"/>
            <a:r>
              <a:rPr lang="en-US" altLang="en-US" smtClean="0"/>
              <a:t>NJ Property Tax Deduction/Credit</a:t>
            </a:r>
            <a:endParaRPr lang="en-US" altLang="en-US" sz="3100" dirty="0" smtClean="0"/>
          </a:p>
        </p:txBody>
      </p:sp>
      <p:sp>
        <p:nvSpPr>
          <p:cNvPr id="352259" name="Rectangle 3"/>
          <p:cNvSpPr>
            <a:spLocks noGrp="1" noChangeArrowheads="1"/>
          </p:cNvSpPr>
          <p:nvPr>
            <p:ph idx="1"/>
          </p:nvPr>
        </p:nvSpPr>
        <p:spPr/>
        <p:txBody>
          <a:bodyPr>
            <a:normAutofit fontScale="92500"/>
          </a:bodyPr>
          <a:lstStyle/>
          <a:p>
            <a:pPr algn="ctr" eaLnBrk="1" hangingPunct="1">
              <a:buFont typeface="Wingdings" panose="05000000000000000000" pitchFamily="2" charset="2"/>
              <a:buNone/>
            </a:pPr>
            <a:r>
              <a:rPr lang="en-US" altLang="en-US" sz="3000" b="1" dirty="0" smtClean="0"/>
              <a:t>For:  Homeowners, Tenants &amp; Mobile Home Owners</a:t>
            </a:r>
            <a:endParaRPr lang="en-US" altLang="en-US" sz="3000" dirty="0" smtClean="0"/>
          </a:p>
          <a:p>
            <a:pPr eaLnBrk="1" hangingPunct="1"/>
            <a:r>
              <a:rPr lang="en-US" altLang="en-US" sz="2800" dirty="0" smtClean="0"/>
              <a:t>Covered in previous module</a:t>
            </a:r>
          </a:p>
          <a:p>
            <a:pPr eaLnBrk="1" hangingPunct="1"/>
            <a:r>
              <a:rPr lang="en-US" altLang="en-US" sz="2800" dirty="0" smtClean="0"/>
              <a:t>NJ taxable income deduction </a:t>
            </a:r>
            <a:r>
              <a:rPr lang="en-US" altLang="en-US" sz="2800" b="1" dirty="0" smtClean="0">
                <a:solidFill>
                  <a:srgbClr val="FF0000"/>
                </a:solidFill>
              </a:rPr>
              <a:t>or</a:t>
            </a:r>
            <a:r>
              <a:rPr lang="en-US" altLang="en-US" sz="2800" dirty="0" smtClean="0"/>
              <a:t> tax credit,  whichever is most beneficial (</a:t>
            </a:r>
            <a:r>
              <a:rPr lang="en-US" altLang="en-US" sz="2800" dirty="0" err="1" smtClean="0"/>
              <a:t>TaxWise</a:t>
            </a:r>
            <a:r>
              <a:rPr lang="en-US" altLang="en-US" sz="2800" dirty="0" smtClean="0"/>
              <a:t> calculates)</a:t>
            </a:r>
          </a:p>
          <a:p>
            <a:pPr lvl="1" eaLnBrk="1" hangingPunct="1"/>
            <a:r>
              <a:rPr lang="en-US" altLang="en-US" sz="2500" dirty="0" smtClean="0"/>
              <a:t>Based on real estate tax or rent/mobile home site fees paid</a:t>
            </a:r>
          </a:p>
          <a:p>
            <a:pPr eaLnBrk="1" hangingPunct="1"/>
            <a:r>
              <a:rPr lang="en-US" altLang="en-US" sz="2800" dirty="0" smtClean="0"/>
              <a:t>Calculated on NJ Worksheet F; Property Tax Deduction/Credit included on NJ 1040 Lines 38/49</a:t>
            </a:r>
          </a:p>
          <a:p>
            <a:pPr eaLnBrk="1" hangingPunct="1"/>
            <a:r>
              <a:rPr lang="en-US" altLang="en-US" sz="2800" u="sng" dirty="0" smtClean="0"/>
              <a:t>Eligibility:  </a:t>
            </a:r>
          </a:p>
          <a:p>
            <a:pPr lvl="1" eaLnBrk="1" hangingPunct="1"/>
            <a:r>
              <a:rPr lang="en-US" altLang="en-US" sz="2400" dirty="0" smtClean="0"/>
              <a:t>Age 65 &amp; older OR blind OR disabled</a:t>
            </a:r>
          </a:p>
          <a:p>
            <a:pPr lvl="1" eaLnBrk="1" hangingPunct="1"/>
            <a:r>
              <a:rPr lang="en-US" altLang="en-US" sz="2400" dirty="0" smtClean="0"/>
              <a:t>Any Age with Gross income &gt; $20K MFJ (or $10K single or MFS)</a:t>
            </a:r>
          </a:p>
          <a:p>
            <a:pPr eaLnBrk="1" hangingPunct="1"/>
            <a:endParaRPr lang="en-US" altLang="en-US" sz="2800" dirty="0" smtClean="0"/>
          </a:p>
          <a:p>
            <a:pPr eaLnBrk="1" hangingPunct="1">
              <a:buFont typeface="Wingdings" panose="05000000000000000000" pitchFamily="2" charset="2"/>
              <a:buNone/>
            </a:pPr>
            <a:endParaRPr lang="en-US" altLang="en-US" dirty="0" smtClean="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smtClean="0"/>
              <a:t>(cont’d)</a:t>
            </a:r>
            <a:endParaRPr lang="en-US" sz="1600" dirty="0"/>
          </a:p>
        </p:txBody>
      </p:sp>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3</a:t>
            </a:fld>
            <a:endParaRPr lang="en-US"/>
          </a:p>
        </p:txBody>
      </p:sp>
    </p:spTree>
    <p:extLst>
      <p:ext uri="{BB962C8B-B14F-4D97-AF65-F5344CB8AC3E}">
        <p14:creationId xmlns:p14="http://schemas.microsoft.com/office/powerpoint/2010/main" val="53107171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r>
              <a:rPr lang="en-US" altLang="en-US" smtClean="0"/>
              <a:t>NJ Property Tax Deduction/Credit</a:t>
            </a:r>
            <a:endParaRPr lang="en-US" altLang="en-US" dirty="0" smtClean="0"/>
          </a:p>
        </p:txBody>
      </p:sp>
      <p:sp>
        <p:nvSpPr>
          <p:cNvPr id="354307" name="Rectangle 3"/>
          <p:cNvSpPr>
            <a:spLocks noGrp="1" noChangeArrowheads="1"/>
          </p:cNvSpPr>
          <p:nvPr>
            <p:ph idx="1"/>
          </p:nvPr>
        </p:nvSpPr>
        <p:spPr/>
        <p:txBody>
          <a:bodyPr/>
          <a:lstStyle/>
          <a:p>
            <a:r>
              <a:rPr lang="en-US" altLang="en-US" dirty="0" smtClean="0"/>
              <a:t>To claim Property Tax Deduction/Credit:</a:t>
            </a:r>
          </a:p>
          <a:p>
            <a:pPr lvl="1"/>
            <a:r>
              <a:rPr lang="en-US" altLang="en-US" dirty="0" smtClean="0"/>
              <a:t>For clients that file a NJ Tax Return:</a:t>
            </a:r>
          </a:p>
          <a:p>
            <a:pPr lvl="2"/>
            <a:r>
              <a:rPr lang="en-US" altLang="en-US" dirty="0" smtClean="0"/>
              <a:t>Use Worksheet F on NJ 1040 Page 3</a:t>
            </a:r>
          </a:p>
          <a:p>
            <a:pPr lvl="1"/>
            <a:r>
              <a:rPr lang="en-US" altLang="en-US" dirty="0" smtClean="0"/>
              <a:t>For clients who do not file a NJ Tax Return:</a:t>
            </a:r>
          </a:p>
          <a:p>
            <a:pPr lvl="2"/>
            <a:r>
              <a:rPr lang="en-US" altLang="en-US" dirty="0" smtClean="0"/>
              <a:t>Homeowner – get credit as part of Homestead Benefit  </a:t>
            </a:r>
          </a:p>
          <a:p>
            <a:pPr lvl="2"/>
            <a:r>
              <a:rPr lang="en-US" altLang="en-US" dirty="0" smtClean="0"/>
              <a:t>Tenant  and Homeowners who  are not eligible for Homestead Benefit - Manually complete NJ 1040-H to claim credit</a:t>
            </a:r>
          </a:p>
          <a:p>
            <a:pPr lvl="1"/>
            <a:endParaRPr lang="en-US" altLang="en-US" dirty="0" smtClean="0"/>
          </a:p>
          <a:p>
            <a:endParaRPr lang="en-US" altLang="en-US" dirty="0" smtClean="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descr="NJ (cont'd)" title="NJ (cont'd)"/>
          <p:cNvSpPr txBox="1"/>
          <p:nvPr/>
        </p:nvSpPr>
        <p:spPr>
          <a:xfrm>
            <a:off x="7893851" y="1082259"/>
            <a:ext cx="869149" cy="338554"/>
          </a:xfrm>
          <a:prstGeom prst="rect">
            <a:avLst/>
          </a:prstGeom>
          <a:noFill/>
        </p:spPr>
        <p:txBody>
          <a:bodyPr wrap="none" rtlCol="0">
            <a:spAutoFit/>
          </a:bodyPr>
          <a:lstStyle/>
          <a:p>
            <a:pPr algn="r"/>
            <a:r>
              <a:rPr lang="en-US" sz="1600" smtClean="0"/>
              <a:t>(cont’d)</a:t>
            </a:r>
            <a:endParaRPr lang="en-US" sz="1600" dirty="0"/>
          </a:p>
        </p:txBody>
      </p:sp>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4</a:t>
            </a:fld>
            <a:endParaRPr lang="en-US"/>
          </a:p>
        </p:txBody>
      </p:sp>
    </p:spTree>
    <p:extLst>
      <p:ext uri="{BB962C8B-B14F-4D97-AF65-F5344CB8AC3E}">
        <p14:creationId xmlns:p14="http://schemas.microsoft.com/office/powerpoint/2010/main" val="411850922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5" name="Title 1"/>
          <p:cNvSpPr>
            <a:spLocks noGrp="1"/>
          </p:cNvSpPr>
          <p:nvPr>
            <p:ph type="title"/>
          </p:nvPr>
        </p:nvSpPr>
        <p:spPr/>
        <p:txBody>
          <a:bodyPr>
            <a:noAutofit/>
          </a:bodyPr>
          <a:lstStyle/>
          <a:p>
            <a:r>
              <a:rPr lang="en-US" altLang="en-US" dirty="0" smtClean="0">
                <a:solidFill>
                  <a:schemeClr val="tx1"/>
                </a:solidFill>
              </a:rPr>
              <a:t>Homestead Benefit Program - Eligibility</a:t>
            </a:r>
            <a:endParaRPr lang="en-US" altLang="en-US" sz="2800" dirty="0" smtClean="0"/>
          </a:p>
        </p:txBody>
      </p:sp>
      <p:sp>
        <p:nvSpPr>
          <p:cNvPr id="356356" name="Content Placeholder 2"/>
          <p:cNvSpPr>
            <a:spLocks noGrp="1"/>
          </p:cNvSpPr>
          <p:nvPr>
            <p:ph idx="1"/>
          </p:nvPr>
        </p:nvSpPr>
        <p:spPr/>
        <p:txBody>
          <a:bodyPr>
            <a:normAutofit fontScale="92500" lnSpcReduction="20000"/>
          </a:bodyPr>
          <a:lstStyle/>
          <a:p>
            <a:r>
              <a:rPr lang="en-US" altLang="en-US" dirty="0" smtClean="0"/>
              <a:t>Owned &amp; occupied their principal residence in NJ on Oct 1</a:t>
            </a:r>
          </a:p>
          <a:p>
            <a:r>
              <a:rPr lang="en-US" altLang="en-US" dirty="0" smtClean="0"/>
              <a:t>Home subject to property taxes &amp; taxes paid</a:t>
            </a:r>
          </a:p>
          <a:p>
            <a:pPr lvl="1"/>
            <a:r>
              <a:rPr lang="en-US" altLang="en-US" dirty="0" smtClean="0"/>
              <a:t>Not eligible if exempt from property tax (disabled veteran/spouse) or pay Payments in Lieu of Taxes</a:t>
            </a:r>
          </a:p>
          <a:p>
            <a:r>
              <a:rPr lang="en-US" altLang="en-US" dirty="0" smtClean="0"/>
              <a:t>NJ Gross Income (NJ 1040 Line 28) must be:</a:t>
            </a:r>
          </a:p>
          <a:p>
            <a:pPr lvl="1"/>
            <a:r>
              <a:rPr lang="en-US" altLang="en-US" sz="3200" dirty="0" smtClean="0"/>
              <a:t>&lt;/= $150k for age 65 and over and/or disabled as of 12/31 (not including non-taxable income)</a:t>
            </a:r>
          </a:p>
          <a:p>
            <a:pPr lvl="1"/>
            <a:r>
              <a:rPr lang="en-US" altLang="en-US" sz="3200" dirty="0" smtClean="0"/>
              <a:t>&lt;/= $75k for others (not including non-taxable income)</a:t>
            </a:r>
          </a:p>
          <a:p>
            <a:pPr>
              <a:buFont typeface="Wingdings" panose="05000000000000000000" pitchFamily="2" charset="2"/>
              <a:buNone/>
            </a:pPr>
            <a:endParaRPr lang="en-US" altLang="en-US" dirty="0" smtClean="0"/>
          </a:p>
          <a:p>
            <a:endParaRPr lang="en-US" altLang="en-US" sz="2800" dirty="0" smtClean="0"/>
          </a:p>
        </p:txBody>
      </p:sp>
      <p:sp>
        <p:nvSpPr>
          <p:cNvPr id="356357" name="Slide Number Placeholder 5"/>
          <p:cNvSpPr txBox="1">
            <a:spLocks noGrp="1"/>
          </p:cNvSpPr>
          <p:nvPr/>
        </p:nvSpPr>
        <p:spPr bwMode="auto">
          <a:xfrm>
            <a:off x="6781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EAA3FB6E-A724-4EE5-AC2E-3D67BBCCE011}" type="slidenum">
              <a:rPr lang="en-US" altLang="en-US" sz="1000">
                <a:solidFill>
                  <a:srgbClr val="000000"/>
                </a:solidFill>
              </a:rPr>
              <a:pPr algn="r" eaLnBrk="1" hangingPunct="1">
                <a:spcBef>
                  <a:spcPct val="0"/>
                </a:spcBef>
                <a:buClrTx/>
                <a:buSzTx/>
                <a:buFontTx/>
                <a:buNone/>
              </a:pPr>
              <a:t>5</a:t>
            </a:fld>
            <a:endParaRPr lang="en-US" altLang="en-US" sz="1000">
              <a:solidFill>
                <a:srgbClr val="000000"/>
              </a:solidFill>
            </a:endParaRPr>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5</a:t>
            </a:fld>
            <a:endParaRPr lang="en-US"/>
          </a:p>
        </p:txBody>
      </p:sp>
    </p:spTree>
    <p:extLst>
      <p:ext uri="{BB962C8B-B14F-4D97-AF65-F5344CB8AC3E}">
        <p14:creationId xmlns:p14="http://schemas.microsoft.com/office/powerpoint/2010/main" val="387017026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3" name="Title 1"/>
          <p:cNvSpPr>
            <a:spLocks noGrp="1"/>
          </p:cNvSpPr>
          <p:nvPr>
            <p:ph type="title"/>
          </p:nvPr>
        </p:nvSpPr>
        <p:spPr/>
        <p:txBody>
          <a:bodyPr>
            <a:normAutofit/>
          </a:bodyPr>
          <a:lstStyle/>
          <a:p>
            <a:r>
              <a:rPr lang="en-US" altLang="en-US" dirty="0" smtClean="0">
                <a:solidFill>
                  <a:schemeClr val="tx1"/>
                </a:solidFill>
              </a:rPr>
              <a:t>Homestead Benefit Program Info</a:t>
            </a:r>
            <a:endParaRPr lang="en-US" altLang="en-US" sz="3100" dirty="0" smtClean="0"/>
          </a:p>
        </p:txBody>
      </p:sp>
      <p:sp>
        <p:nvSpPr>
          <p:cNvPr id="358404" name="Content Placeholder 2"/>
          <p:cNvSpPr>
            <a:spLocks noGrp="1"/>
          </p:cNvSpPr>
          <p:nvPr>
            <p:ph idx="1"/>
          </p:nvPr>
        </p:nvSpPr>
        <p:spPr/>
        <p:txBody>
          <a:bodyPr>
            <a:normAutofit fontScale="85000" lnSpcReduction="10000"/>
          </a:bodyPr>
          <a:lstStyle/>
          <a:p>
            <a:r>
              <a:rPr lang="en-US" altLang="en-US" dirty="0" smtClean="0"/>
              <a:t>Apply for benefits each year (in year after taxes paid)</a:t>
            </a:r>
          </a:p>
          <a:p>
            <a:r>
              <a:rPr lang="en-US" altLang="en-US" dirty="0" smtClean="0"/>
              <a:t>Homestead Benefit application mailed to homeowners in October of year after taxes paid</a:t>
            </a:r>
          </a:p>
          <a:p>
            <a:pPr lvl="1"/>
            <a:r>
              <a:rPr lang="en-US" altLang="en-US" dirty="0" smtClean="0"/>
              <a:t>Apply via phone or web</a:t>
            </a:r>
          </a:p>
          <a:p>
            <a:pPr lvl="1"/>
            <a:r>
              <a:rPr lang="en-US" altLang="en-US" dirty="0" smtClean="0"/>
              <a:t>Deadline:   originally November, but frequently extended </a:t>
            </a:r>
          </a:p>
          <a:p>
            <a:r>
              <a:rPr lang="en-US" altLang="en-US" dirty="0" smtClean="0"/>
              <a:t>Usually will receive credit on property tax bill 2 years after taxes paid.  (If NJ budget does not allow, credit may not be paid or pushed back even further)</a:t>
            </a:r>
          </a:p>
          <a:p>
            <a:pPr lvl="1"/>
            <a:r>
              <a:rPr lang="en-US" altLang="en-US" dirty="0" smtClean="0"/>
              <a:t>Credit for 2012 Homestead Benefit was not paid until May 2015 (3 years after taxes paid)</a:t>
            </a:r>
          </a:p>
          <a:p>
            <a:pPr>
              <a:buFont typeface="Wingdings" panose="05000000000000000000" pitchFamily="2" charset="2"/>
              <a:buNone/>
            </a:pPr>
            <a:endParaRPr lang="en-US" altLang="en-US" sz="2800" dirty="0" smtClean="0"/>
          </a:p>
          <a:p>
            <a:pPr lvl="1"/>
            <a:endParaRPr lang="en-US" altLang="en-US" sz="2400" dirty="0" smtClean="0">
              <a:solidFill>
                <a:srgbClr val="FF0000"/>
              </a:solidFill>
            </a:endParaRPr>
          </a:p>
        </p:txBody>
      </p:sp>
      <p:sp>
        <p:nvSpPr>
          <p:cNvPr id="358405" name="Slide Number Placeholder 5"/>
          <p:cNvSpPr txBox="1">
            <a:spLocks noGrp="1"/>
          </p:cNvSpPr>
          <p:nvPr/>
        </p:nvSpPr>
        <p:spPr bwMode="auto">
          <a:xfrm>
            <a:off x="6781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9ECC14B8-5475-4E96-AE72-CC2DD059ACDF}" type="slidenum">
              <a:rPr lang="en-US" altLang="en-US" sz="1000">
                <a:solidFill>
                  <a:srgbClr val="000000"/>
                </a:solidFill>
              </a:rPr>
              <a:pPr algn="r" eaLnBrk="1" hangingPunct="1">
                <a:spcBef>
                  <a:spcPct val="0"/>
                </a:spcBef>
                <a:buClrTx/>
                <a:buSzTx/>
                <a:buFontTx/>
                <a:buNone/>
              </a:pPr>
              <a:t>6</a:t>
            </a:fld>
            <a:endParaRPr lang="en-US" altLang="en-US" sz="1000">
              <a:solidFill>
                <a:srgbClr val="000000"/>
              </a:solidFill>
            </a:endParaRPr>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smtClean="0"/>
              <a:t>(cont’d)</a:t>
            </a:r>
            <a:endParaRPr lang="en-US" sz="1600" dirty="0"/>
          </a:p>
        </p:txBody>
      </p:sp>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6</a:t>
            </a:fld>
            <a:endParaRPr lang="en-US"/>
          </a:p>
        </p:txBody>
      </p:sp>
    </p:spTree>
    <p:extLst>
      <p:ext uri="{BB962C8B-B14F-4D97-AF65-F5344CB8AC3E}">
        <p14:creationId xmlns:p14="http://schemas.microsoft.com/office/powerpoint/2010/main" val="80349568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1" name="Title 1"/>
          <p:cNvSpPr>
            <a:spLocks noGrp="1"/>
          </p:cNvSpPr>
          <p:nvPr>
            <p:ph type="title"/>
          </p:nvPr>
        </p:nvSpPr>
        <p:spPr/>
        <p:txBody>
          <a:bodyPr/>
          <a:lstStyle/>
          <a:p>
            <a:r>
              <a:rPr lang="en-US" altLang="en-US" dirty="0" smtClean="0"/>
              <a:t>Homestead Benefit Program Info</a:t>
            </a:r>
          </a:p>
        </p:txBody>
      </p:sp>
      <p:sp>
        <p:nvSpPr>
          <p:cNvPr id="6147" name="Content Placeholder 2"/>
          <p:cNvSpPr>
            <a:spLocks noGrp="1"/>
          </p:cNvSpPr>
          <p:nvPr>
            <p:ph idx="1"/>
          </p:nvPr>
        </p:nvSpPr>
        <p:spPr/>
        <p:txBody>
          <a:bodyPr/>
          <a:lstStyle/>
          <a:p>
            <a:r>
              <a:rPr lang="en-US" dirty="0" smtClean="0"/>
              <a:t>Tenants </a:t>
            </a:r>
          </a:p>
          <a:p>
            <a:pPr lvl="1"/>
            <a:r>
              <a:rPr lang="en-US" dirty="0" smtClean="0"/>
              <a:t>No tenant rebates since 2009</a:t>
            </a:r>
          </a:p>
          <a:p>
            <a:r>
              <a:rPr lang="en-US" dirty="0" smtClean="0"/>
              <a:t>Homeowners</a:t>
            </a:r>
          </a:p>
          <a:p>
            <a:pPr lvl="1"/>
            <a:r>
              <a:rPr lang="en-US" dirty="0" smtClean="0"/>
              <a:t>Most people receive Homestead Benefit as a credit applied to their property tax bill.  May receive check if:</a:t>
            </a:r>
          </a:p>
          <a:p>
            <a:pPr lvl="2"/>
            <a:r>
              <a:rPr lang="en-US" dirty="0" smtClean="0"/>
              <a:t>Lived in a co-op or continuing care facility</a:t>
            </a:r>
          </a:p>
          <a:p>
            <a:pPr lvl="2"/>
            <a:r>
              <a:rPr lang="en-US" dirty="0" smtClean="0"/>
              <a:t>No longer owned property that was home on 10/1</a:t>
            </a:r>
          </a:p>
          <a:p>
            <a:r>
              <a:rPr lang="en-US" dirty="0" smtClean="0"/>
              <a:t>Amount calculated by the state</a:t>
            </a:r>
          </a:p>
        </p:txBody>
      </p:sp>
      <p:sp>
        <p:nvSpPr>
          <p:cNvPr id="360453" name="Slide Number Placeholder 5"/>
          <p:cNvSpPr txBox="1">
            <a:spLocks noGrp="1"/>
          </p:cNvSpPr>
          <p:nvPr/>
        </p:nvSpPr>
        <p:spPr bwMode="auto">
          <a:xfrm>
            <a:off x="6781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5B601CD6-908C-4216-B712-72193EDCC1EC}" type="slidenum">
              <a:rPr lang="en-US" altLang="en-US" sz="1000">
                <a:solidFill>
                  <a:srgbClr val="000000"/>
                </a:solidFill>
              </a:rPr>
              <a:pPr algn="r" eaLnBrk="1" hangingPunct="1">
                <a:spcBef>
                  <a:spcPct val="0"/>
                </a:spcBef>
                <a:buClrTx/>
                <a:buSzTx/>
                <a:buFontTx/>
                <a:buNone/>
              </a:pPr>
              <a:t>7</a:t>
            </a:fld>
            <a:endParaRPr lang="en-US" altLang="en-US" sz="1000">
              <a:solidFill>
                <a:srgbClr val="000000"/>
              </a:solidFill>
            </a:endParaRPr>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smtClean="0"/>
              <a:t>(cont’d)</a:t>
            </a:r>
            <a:endParaRPr lang="en-US" sz="1600" dirty="0"/>
          </a:p>
        </p:txBody>
      </p:sp>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7</a:t>
            </a:fld>
            <a:endParaRPr lang="en-US"/>
          </a:p>
        </p:txBody>
      </p:sp>
    </p:spTree>
    <p:extLst>
      <p:ext uri="{BB962C8B-B14F-4D97-AF65-F5344CB8AC3E}">
        <p14:creationId xmlns:p14="http://schemas.microsoft.com/office/powerpoint/2010/main" val="242092742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8" name="Rectangle 2"/>
          <p:cNvSpPr>
            <a:spLocks noGrp="1" noChangeArrowheads="1"/>
          </p:cNvSpPr>
          <p:nvPr>
            <p:ph type="title"/>
          </p:nvPr>
        </p:nvSpPr>
        <p:spPr/>
        <p:txBody>
          <a:bodyPr>
            <a:normAutofit fontScale="90000"/>
          </a:bodyPr>
          <a:lstStyle/>
          <a:p>
            <a:r>
              <a:rPr lang="en-US" altLang="en-US" dirty="0" smtClean="0"/>
              <a:t>Property Tax Reimbursement (PTR) -  Eligibility</a:t>
            </a:r>
          </a:p>
        </p:txBody>
      </p:sp>
      <p:sp>
        <p:nvSpPr>
          <p:cNvPr id="364546" name="Rectangle 3"/>
          <p:cNvSpPr>
            <a:spLocks noGrp="1" noChangeArrowheads="1"/>
          </p:cNvSpPr>
          <p:nvPr>
            <p:ph idx="1"/>
          </p:nvPr>
        </p:nvSpPr>
        <p:spPr>
          <a:xfrm>
            <a:off x="609600" y="1600200"/>
            <a:ext cx="8229600" cy="4343400"/>
          </a:xfrm>
        </p:spPr>
        <p:txBody>
          <a:bodyPr>
            <a:normAutofit fontScale="92500"/>
          </a:bodyPr>
          <a:lstStyle/>
          <a:p>
            <a:r>
              <a:rPr lang="en-US" altLang="en-US" sz="2700" dirty="0" smtClean="0"/>
              <a:t>Age 65 or older, or receiving Federal SS Disability Benefits </a:t>
            </a:r>
            <a:r>
              <a:rPr lang="en-US" altLang="en-US" sz="2700" dirty="0" smtClean="0">
                <a:solidFill>
                  <a:srgbClr val="FF0000"/>
                </a:solidFill>
              </a:rPr>
              <a:t>*</a:t>
            </a:r>
          </a:p>
          <a:p>
            <a:pPr lvl="1"/>
            <a:r>
              <a:rPr lang="en-US" altLang="en-US" sz="2300" dirty="0" smtClean="0">
                <a:solidFill>
                  <a:srgbClr val="FF0000"/>
                </a:solidFill>
              </a:rPr>
              <a:t>Must meet this requirement for two years before first applying.  Therefore, must be 66, if applying based on age</a:t>
            </a:r>
          </a:p>
          <a:p>
            <a:r>
              <a:rPr lang="en-US" altLang="en-US" sz="2700" dirty="0" smtClean="0"/>
              <a:t>Lived in NJ for at least last 10 years continuously as homeowner or tenant </a:t>
            </a:r>
            <a:r>
              <a:rPr lang="en-US" altLang="en-US" sz="2700" dirty="0" smtClean="0">
                <a:solidFill>
                  <a:srgbClr val="FF0000"/>
                </a:solidFill>
              </a:rPr>
              <a:t>*</a:t>
            </a:r>
          </a:p>
          <a:p>
            <a:r>
              <a:rPr lang="en-US" altLang="en-US" sz="2700" dirty="0" smtClean="0"/>
              <a:t>Owned (leased if mobile home) &amp; lived in home for at least last three years </a:t>
            </a:r>
            <a:r>
              <a:rPr lang="en-US" altLang="en-US" sz="2700" dirty="0" smtClean="0">
                <a:solidFill>
                  <a:srgbClr val="FF0000"/>
                </a:solidFill>
              </a:rPr>
              <a:t>*</a:t>
            </a:r>
          </a:p>
          <a:p>
            <a:r>
              <a:rPr lang="en-US" altLang="en-US" sz="2700" dirty="0" smtClean="0"/>
              <a:t>Must have paid the full amount of property taxes that were due</a:t>
            </a:r>
          </a:p>
          <a:p>
            <a:r>
              <a:rPr lang="en-US" altLang="en-US" sz="2700" dirty="0" smtClean="0"/>
              <a:t>Must meet total income limits for appropriate year(s)  </a:t>
            </a:r>
          </a:p>
          <a:p>
            <a:endParaRPr lang="en-US" altLang="en-US" dirty="0" smtClean="0"/>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562" y="5638800"/>
            <a:ext cx="9137438" cy="830997"/>
          </a:xfrm>
          <a:prstGeom prst="rect">
            <a:avLst/>
          </a:prstGeom>
          <a:noFill/>
        </p:spPr>
        <p:txBody>
          <a:bodyPr wrap="none" rtlCol="0">
            <a:spAutoFit/>
          </a:bodyPr>
          <a:lstStyle/>
          <a:p>
            <a:r>
              <a:rPr lang="en-US" sz="2400" dirty="0" smtClean="0">
                <a:solidFill>
                  <a:srgbClr val="FF0000"/>
                </a:solidFill>
              </a:rPr>
              <a:t>* For married couples, only one spouse has to meet age/disability </a:t>
            </a:r>
          </a:p>
          <a:p>
            <a:r>
              <a:rPr lang="en-US" sz="2400" dirty="0" smtClean="0">
                <a:solidFill>
                  <a:srgbClr val="FF0000"/>
                </a:solidFill>
              </a:rPr>
              <a:t>&amp; residency requirements</a:t>
            </a:r>
            <a:endParaRPr lang="en-US" sz="2400" dirty="0">
              <a:solidFill>
                <a:srgbClr val="FF0000"/>
              </a:solidFill>
            </a:endParaRPr>
          </a:p>
        </p:txBody>
      </p:sp>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8</a:t>
            </a:fld>
            <a:endParaRPr lang="en-US"/>
          </a:p>
        </p:txBody>
      </p:sp>
    </p:spTree>
    <p:extLst>
      <p:ext uri="{BB962C8B-B14F-4D97-AF65-F5344CB8AC3E}">
        <p14:creationId xmlns:p14="http://schemas.microsoft.com/office/powerpoint/2010/main" val="97248224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5" name="Title 1"/>
          <p:cNvSpPr>
            <a:spLocks noGrp="1"/>
          </p:cNvSpPr>
          <p:nvPr>
            <p:ph type="title"/>
          </p:nvPr>
        </p:nvSpPr>
        <p:spPr/>
        <p:txBody>
          <a:bodyPr>
            <a:normAutofit/>
          </a:bodyPr>
          <a:lstStyle/>
          <a:p>
            <a:r>
              <a:rPr lang="en-US" altLang="en-US" dirty="0" smtClean="0"/>
              <a:t>PTR Overview</a:t>
            </a:r>
          </a:p>
        </p:txBody>
      </p:sp>
      <p:sp>
        <p:nvSpPr>
          <p:cNvPr id="366596" name="Content Placeholder 2"/>
          <p:cNvSpPr>
            <a:spLocks noGrp="1"/>
          </p:cNvSpPr>
          <p:nvPr>
            <p:ph idx="1"/>
          </p:nvPr>
        </p:nvSpPr>
        <p:spPr>
          <a:xfrm>
            <a:off x="609600" y="1524000"/>
            <a:ext cx="8077200" cy="4876800"/>
          </a:xfrm>
        </p:spPr>
        <p:txBody>
          <a:bodyPr>
            <a:normAutofit fontScale="85000" lnSpcReduction="20000"/>
          </a:bodyPr>
          <a:lstStyle/>
          <a:p>
            <a:r>
              <a:rPr lang="en-US" altLang="en-US" dirty="0" smtClean="0"/>
              <a:t>PTR-1 filed first year</a:t>
            </a:r>
          </a:p>
          <a:p>
            <a:pPr lvl="1"/>
            <a:r>
              <a:rPr lang="en-US" altLang="en-US" dirty="0" smtClean="0"/>
              <a:t>Has info for (Current year-2) AND (Current year-1)</a:t>
            </a:r>
          </a:p>
          <a:p>
            <a:pPr lvl="1"/>
            <a:r>
              <a:rPr lang="en-US" altLang="en-US" dirty="0"/>
              <a:t>E</a:t>
            </a:r>
            <a:r>
              <a:rPr lang="en-US" altLang="en-US" dirty="0" smtClean="0"/>
              <a:t>stablish “Base </a:t>
            </a:r>
            <a:r>
              <a:rPr lang="en-US" altLang="en-US" dirty="0"/>
              <a:t>Y</a:t>
            </a:r>
            <a:r>
              <a:rPr lang="en-US" altLang="en-US" dirty="0" smtClean="0"/>
              <a:t>ear” amount (Current year–2)</a:t>
            </a:r>
          </a:p>
          <a:p>
            <a:pPr lvl="1"/>
            <a:r>
              <a:rPr lang="en-US" altLang="en-US" dirty="0" smtClean="0"/>
              <a:t>Calculate amount of reimbursement (Current year–1 amount minus Base Year (Current year-2) amount)</a:t>
            </a:r>
          </a:p>
          <a:p>
            <a:r>
              <a:rPr lang="en-US" altLang="en-US" dirty="0" smtClean="0"/>
              <a:t>PTR-2 filed subsequent years</a:t>
            </a:r>
          </a:p>
          <a:p>
            <a:pPr lvl="1"/>
            <a:r>
              <a:rPr lang="en-US" altLang="en-US" dirty="0" smtClean="0"/>
              <a:t>Has info for (Current year-1) only</a:t>
            </a:r>
          </a:p>
          <a:p>
            <a:pPr lvl="1"/>
            <a:r>
              <a:rPr lang="en-US" altLang="en-US" dirty="0" smtClean="0"/>
              <a:t>Not available online – must use copy mailed to Taxpayer by state with pre-printed info (Name, Base Year amount)</a:t>
            </a:r>
          </a:p>
          <a:p>
            <a:pPr lvl="1"/>
            <a:r>
              <a:rPr lang="en-US" altLang="en-US" dirty="0" smtClean="0"/>
              <a:t>Calculate amount of rebate (Current year-1 amount minus Base Year amount)</a:t>
            </a:r>
          </a:p>
          <a:p>
            <a:pPr lvl="1"/>
            <a:r>
              <a:rPr lang="en-US" altLang="en-US" dirty="0" smtClean="0"/>
              <a:t>Note: If PTR-2 shows not eligible in any subsequent year, must wait 2 years and start over -  i.e.-file PTR-1 to establish new (higher) base year</a:t>
            </a:r>
          </a:p>
          <a:p>
            <a:pPr>
              <a:buNone/>
            </a:pPr>
            <a:endParaRPr lang="en-US" altLang="en-US" dirty="0" smtClean="0"/>
          </a:p>
          <a:p>
            <a:pPr marL="0" indent="0">
              <a:buNone/>
            </a:pPr>
            <a:endParaRPr lang="en-US" altLang="en-US" dirty="0" smtClean="0"/>
          </a:p>
        </p:txBody>
      </p:sp>
      <p:sp>
        <p:nvSpPr>
          <p:cNvPr id="366597" name="Slide Number Placeholder 5"/>
          <p:cNvSpPr txBox="1">
            <a:spLocks noGrp="1"/>
          </p:cNvSpPr>
          <p:nvPr/>
        </p:nvSpPr>
        <p:spPr bwMode="auto">
          <a:xfrm>
            <a:off x="6781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8EF95CEF-0744-43F2-A6FC-6EE55697D145}" type="slidenum">
              <a:rPr lang="en-US" altLang="en-US" sz="1000">
                <a:solidFill>
                  <a:srgbClr val="000000"/>
                </a:solidFill>
              </a:rPr>
              <a:pPr algn="r" eaLnBrk="1" hangingPunct="1">
                <a:spcBef>
                  <a:spcPct val="0"/>
                </a:spcBef>
                <a:buClrTx/>
                <a:buSzTx/>
                <a:buFontTx/>
                <a:buNone/>
              </a:pPr>
              <a:t>9</a:t>
            </a:fld>
            <a:endParaRPr lang="en-US" altLang="en-US" sz="1000" dirty="0">
              <a:solidFill>
                <a:srgbClr val="000000"/>
              </a:solidFill>
            </a:endParaRPr>
          </a:p>
        </p:txBody>
      </p:sp>
      <p:pic>
        <p:nvPicPr>
          <p:cNvPr id="7" name="Picture 2" descr="NJ NJ" title="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smtClean="0"/>
              <a:t>11-09-2015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9</a:t>
            </a:fld>
            <a:endParaRPr lang="en-US"/>
          </a:p>
        </p:txBody>
      </p:sp>
    </p:spTree>
    <p:extLst>
      <p:ext uri="{BB962C8B-B14F-4D97-AF65-F5344CB8AC3E}">
        <p14:creationId xmlns:p14="http://schemas.microsoft.com/office/powerpoint/2010/main" val="303572355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NJ Template 06">
  <a:themeElements>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NJ Template 06">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NJ Template 06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NJ Template 06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NJ Template 06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NJ Template 06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NJ Template 06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NJ Template 06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NJ Template 06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J Template.potx" id="{28C45570-C858-4585-804A-99F911C81C83}" vid="{ED85AEA2-13FF-4A18-B167-0F7253B865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NJ Template</Template>
  <TotalTime>0</TotalTime>
  <Words>2858</Words>
  <Application>Microsoft Office PowerPoint</Application>
  <PresentationFormat>On-screen Show (4:3)</PresentationFormat>
  <Paragraphs>380</Paragraphs>
  <Slides>25</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ＭＳ Ｐゴシック</vt:lpstr>
      <vt:lpstr>Verdana</vt:lpstr>
      <vt:lpstr>Wingdings</vt:lpstr>
      <vt:lpstr>NJ Template 06</vt:lpstr>
      <vt:lpstr>Property Tax Rebates &amp; Recoveries PTR &amp; Homestead Benefit</vt:lpstr>
      <vt:lpstr>NJ Property Tax Relief Programs</vt:lpstr>
      <vt:lpstr>NJ Property Tax Deduction/Credit</vt:lpstr>
      <vt:lpstr>NJ Property Tax Deduction/Credit</vt:lpstr>
      <vt:lpstr>Homestead Benefit Program - Eligibility</vt:lpstr>
      <vt:lpstr>Homestead Benefit Program Info</vt:lpstr>
      <vt:lpstr>Homestead Benefit Program Info</vt:lpstr>
      <vt:lpstr>Property Tax Reimbursement (PTR) -  Eligibility</vt:lpstr>
      <vt:lpstr>PTR Overview</vt:lpstr>
      <vt:lpstr>PTR Overview Example</vt:lpstr>
      <vt:lpstr>PTR Overview</vt:lpstr>
      <vt:lpstr>NJ Property Tax Relief – Other Administered By Local Municipality</vt:lpstr>
      <vt:lpstr>NJ Property Tax Relief – Other  Administered By Local Municipality</vt:lpstr>
      <vt:lpstr>NJ Property Tax Relief Programs - Summary</vt:lpstr>
      <vt:lpstr>Property Tax Recoveries –  PTR &amp; Homestead Benefit Credit</vt:lpstr>
      <vt:lpstr>Property Tax Recoveries –  PTR &amp; Homestead Benefit Credit</vt:lpstr>
      <vt:lpstr>Sample Cases for Property Tax Recoveries</vt:lpstr>
      <vt:lpstr>TW-Property Tax Rebates Claimed on Schedule A Line 6 Box 4 Scratch Pad</vt:lpstr>
      <vt:lpstr>TW-Property Tax Rebates Claimed on Schedule A Line 6 Box 4</vt:lpstr>
      <vt:lpstr>TW-Property Tax Reimbursement (PTR) Recovery Claimed on State Tax Refund Worksheet</vt:lpstr>
      <vt:lpstr>TW-Property Tax Reimbursement (PTR)  Claimed on State Tax Refund Worksheet</vt:lpstr>
      <vt:lpstr>TW - Property Tax Recoveries on 1040 Worksheet 7</vt:lpstr>
      <vt:lpstr>NJ Adjustment for Property Tax Recoveries on 1040 Line 21</vt:lpstr>
      <vt:lpstr>NJ Line 25: Supplementary Schedule of Other Income</vt:lpstr>
      <vt:lpstr>Other Income (without PTR &amp; HB Recoveries) - NJ 1040 Line 25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 H 509</dc:creator>
  <cp:lastModifiedBy>Al TP4F</cp:lastModifiedBy>
  <cp:revision>3</cp:revision>
  <cp:lastPrinted>2012-10-15T20:27:10Z</cp:lastPrinted>
  <dcterms:created xsi:type="dcterms:W3CDTF">2014-10-17T16:41:52Z</dcterms:created>
  <dcterms:modified xsi:type="dcterms:W3CDTF">2015-11-10T02:46:10Z</dcterms:modified>
</cp:coreProperties>
</file>